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305" r:id="rId6"/>
    <p:sldId id="306" r:id="rId7"/>
    <p:sldId id="360" r:id="rId8"/>
    <p:sldId id="268" r:id="rId9"/>
    <p:sldId id="307" r:id="rId10"/>
    <p:sldId id="308" r:id="rId11"/>
    <p:sldId id="309" r:id="rId12"/>
    <p:sldId id="354" r:id="rId13"/>
    <p:sldId id="335" r:id="rId14"/>
    <p:sldId id="334" r:id="rId15"/>
    <p:sldId id="272" r:id="rId16"/>
    <p:sldId id="263" r:id="rId17"/>
    <p:sldId id="359" r:id="rId18"/>
    <p:sldId id="358" r:id="rId19"/>
    <p:sldId id="289" r:id="rId20"/>
    <p:sldId id="326" r:id="rId21"/>
    <p:sldId id="355" r:id="rId22"/>
    <p:sldId id="356" r:id="rId23"/>
    <p:sldId id="357" r:id="rId24"/>
    <p:sldId id="277" r:id="rId25"/>
    <p:sldId id="285" r:id="rId26"/>
    <p:sldId id="344" r:id="rId27"/>
    <p:sldId id="267" r:id="rId28"/>
    <p:sldId id="278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5176A9-C190-4990-97D4-9228008CB0E0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3925E05-BF97-41ED-90F8-07CCB079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2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4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81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Limiting factor on range openings is, of course, volunteer RSOs.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Range Management Branch is insistent that the QSC provide a dedicated OIC &amp; RSO on each range.  Effectively meaning we need three RSOs per range.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7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77 weekend days available from January to September.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Ranges closed 30 days (28 outside our control) or 39% of the available time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Ranges opened 47 days or 61% of the available time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Board goal to have a General Purpose Range (like Range 1 or Range 305) open every weekend and we were very close to achieving that with a GP Range open 29 days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Other numbers speak for themselves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81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Club has conducted 19 matches to date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USPSA and Steel Challenge are self-sustaining and part of their profits are covering expenses in other areas.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Objective is to have each shooting discipline cover their own expenses and to permit infrastructure sustainment and improvement where possible.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We cancelled our Trap and Skeet matches this year and with the clubs focus on improving the fields and throwers we hope to get matches up and running this spring.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Any questions?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Tim?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Shawn / Jim?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Jim Otto / Rich?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Matt?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Range 4 conducts its own match called the Milk Jug Challenge.  Skip did you want to add anything at this point in the meeting?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8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41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The club continues to receive very positive comments regarding the professionalism and consistency of our marksmanship matches.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Attributable to the amount of effort from our volunteer match directors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Tim Hichak, Zach Basich – USPSA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Shawn Pratt, Jim Wisniewski – Steel Challenge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Jim Morgan, Jim Otto, Rich Martinez – Vintage Precision Rifle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Matt Gundlach - </a:t>
            </a:r>
            <a:r>
              <a:rPr lang="en-US" dirty="0" err="1"/>
              <a:t>MultiGun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5E05-BF97-41ED-90F8-07CCB079EA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3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3AD52-624D-4D63-8F58-3D3E41FD8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3D19D-63E9-47B8-8FE0-2190973FC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D170A-81D0-49B0-AC72-0D82D128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51FA5-7271-40CB-9540-02EDD24E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FB3F6-D40C-4682-9698-EFF9C9F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8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6AADB-8B98-4322-918D-E4535F4C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9838C-7BB8-41E8-9C3F-7A728E271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773A6-01C0-4C12-A2A6-40238564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BA279-9AD9-4CDD-A6BF-4E88084F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494B4-C735-44AE-A8DF-EE86AB44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7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A4EE8F-E3A7-47C7-A74E-5BB019B84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D42AA-5FB1-4A01-86CC-7E66898A9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FB72F-2685-4EE5-B1D3-4A099F98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84A18-7146-4047-8D9B-65AF87F1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DACE4-4616-4B26-9E0D-DC55E462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03E9-B27C-4AD2-B273-9D24A07C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9DCEA-1760-49C2-8E6C-F2181BFBF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54CF6-6A6A-4A40-943E-BD246B67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C1CF3-4C2A-480B-9DDC-F921063C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9CADC-D506-4596-931C-8784E797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D1E8-9049-435C-AFF6-264C8ED3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85D36-8BFD-434A-A00E-B049DE826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CF932-AFF4-472F-9B21-9BEA8FFDF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631F-E6B0-411D-89EA-ED1016C7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E8AB2-15F2-4C95-9DCA-8E0DA6DB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9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3F8D-DF54-4B45-9367-954A1FC2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E384-8946-4A92-B1D1-56A21C582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FB61D-A911-463C-BCBC-C486F1288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86A9E-B16E-4D16-B2DF-ED741F2A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22753-F32E-4983-A1B9-8EC219CD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DB935-46D6-475F-85FE-F0DBD7C1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7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6E11-89F9-42E5-A258-38233868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56E94-DF03-492A-AD20-EB710545C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BF836-1534-4743-9010-B3207CC4F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6D283-E852-4789-AC63-3D91C18B1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3A3A3-3791-48F8-85AD-385FD7369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606F5-0E3C-489C-9CA4-70307500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7F13D0-BB3B-4465-A212-13702A18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47679D-193E-4614-8DFB-509584C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2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C648-20F1-437D-9AB5-C9E54F98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4D257-F2A7-4305-B645-2A857420E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E399E-1AF1-4EC5-A8C5-7EC2EC1D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A6FD6-F335-49FE-A1BC-9E223AB7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8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DE2F5-6139-433A-AC35-C61C4596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9CB7B-1BCB-489F-9B31-C5EE2269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542CD-0EAB-46F0-9D0B-2C72026C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C735-3368-4B25-8608-96430285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FA0-30D5-4EA7-B927-B174BCF2D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A5502-025D-4EEA-9A7B-8DEBFD942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C6EBE-5456-405D-AFF2-E3949DD6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B2AFD-75BF-4EE2-8E19-B2423984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98995-702F-49FE-A7D2-9B3DA12C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45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5EBC-6FAF-4470-A325-97D842FC5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D499F9-D7C8-4C60-B597-9E9B2CF74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45282-9F13-4EE4-9D4F-851C35EFB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7348F-9ED3-4852-894D-8541EA08F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0C523-425E-4629-8F5A-1DF9C78E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733CE-BCE8-4CB3-A02E-E9CE0415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4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35B731-3202-4C70-A236-E8B5DF8C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D6E4C-2C3D-464A-88FE-84B33B668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5FE11-F5D5-4246-8C5B-F45283A20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EFB31-4C62-4697-ABB9-F6A1417E8D44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1230A-4799-4DE0-90A0-4EFFD856A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17229-3B9B-40CE-8483-512A5ED8F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4F681-A580-44ED-B71F-573498A69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5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oup of people standing next to an umbrella&#10;&#10;Description automatically generated">
            <a:extLst>
              <a:ext uri="{FF2B5EF4-FFF2-40B4-BE49-F238E27FC236}">
                <a16:creationId xmlns:a16="http://schemas.microsoft.com/office/drawing/2014/main" id="{A94BD709-ADB5-4107-AAC9-9B52E843B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03" y="1701178"/>
            <a:ext cx="2563636" cy="1922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200" i="1" dirty="0">
                <a:latin typeface="+mn-lt"/>
              </a:rPr>
              <a:t>Quantico Shooting Club 2nd Quarter Member Meeting-2021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pic>
        <p:nvPicPr>
          <p:cNvPr id="38" name="Picture 37" descr="A picture containing grass, outdoor, sitting, cow&#10;&#10;Description automatically generated">
            <a:extLst>
              <a:ext uri="{FF2B5EF4-FFF2-40B4-BE49-F238E27FC236}">
                <a16:creationId xmlns:a16="http://schemas.microsoft.com/office/drawing/2014/main" id="{DBB5BCE8-3301-4163-8771-4DC89087A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79" y="1352797"/>
            <a:ext cx="2563636" cy="192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3ABDD8FD-25A4-48F5-8F88-4773FBB8D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471923"/>
            <a:ext cx="2547166" cy="191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987606A3-A1EA-4DD8-B701-510D555F5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88" y="1663366"/>
            <a:ext cx="2607991" cy="195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F6362-DC6E-4F95-8898-7CA5E40D9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pic>
        <p:nvPicPr>
          <p:cNvPr id="11" name="Picture 10" descr="A picture containing outdoor, ground, tree, sky&#10;&#10;Description automatically generated">
            <a:extLst>
              <a:ext uri="{FF2B5EF4-FFF2-40B4-BE49-F238E27FC236}">
                <a16:creationId xmlns:a16="http://schemas.microsoft.com/office/drawing/2014/main" id="{BE1211AA-71B0-4640-A226-B5A6A4581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4" y="1319531"/>
            <a:ext cx="2607991" cy="1955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picture containing outdoor, person, ground&#10;&#10;Description automatically generated">
            <a:extLst>
              <a:ext uri="{FF2B5EF4-FFF2-40B4-BE49-F238E27FC236}">
                <a16:creationId xmlns:a16="http://schemas.microsoft.com/office/drawing/2014/main" id="{8512F489-E369-40B1-B542-6E702EDF0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03" y="3798651"/>
            <a:ext cx="2563637" cy="1922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picture containing outdoor, person, sport, net&#10;&#10;Description automatically generated">
            <a:extLst>
              <a:ext uri="{FF2B5EF4-FFF2-40B4-BE49-F238E27FC236}">
                <a16:creationId xmlns:a16="http://schemas.microsoft.com/office/drawing/2014/main" id="{DDC50526-3C32-4D82-88A3-0EC938481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89" y="3820303"/>
            <a:ext cx="2607991" cy="195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B5F24DD2-6660-40AB-A163-A73159218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54" y="3471923"/>
            <a:ext cx="2607990" cy="195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034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BoD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109224" y="1058411"/>
            <a:ext cx="11786310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Some on-going actions the Board continues to track or have closed: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448093"/>
              </p:ext>
            </p:extLst>
          </p:nvPr>
        </p:nvGraphicFramePr>
        <p:xfrm>
          <a:off x="295564" y="1557577"/>
          <a:ext cx="11602788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7596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3867596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  <a:gridCol w="3867596">
                  <a:extLst>
                    <a:ext uri="{9D8B030D-6E8A-4147-A177-3AD203B41FA5}">
                      <a16:colId xmlns:a16="http://schemas.microsoft.com/office/drawing/2014/main" val="353520867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BOARD APPROVED ACTIVITIES OR PURCHASES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Scheduled roof repairs for the Int. Bunker –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Under Repair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Scheduled water line replacement for the clubhouse -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Working no cost repairs to the skeet houses -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DOA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32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Bi-weekly Recreational Shoot for WTBN –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Under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/>
                        <a:t>Began a replacement project for the many picnic tables – </a:t>
                      </a:r>
                      <a:r>
                        <a:rPr lang="en-US" sz="1800" dirty="0">
                          <a:highlight>
                            <a:srgbClr val="FFFF00"/>
                          </a:highlight>
                        </a:rPr>
                        <a:t>Completed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98482"/>
                  </a:ext>
                </a:extLst>
              </a:tr>
            </a:tbl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02D3955-8455-4AB0-A6A8-1039D989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555550-AD8B-4267-ABB0-E53D72B4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4219E7-0F8F-47A5-A803-BFF46F06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31D20-B162-4060-B143-1D3599A5DF36}"/>
              </a:ext>
            </a:extLst>
          </p:cNvPr>
          <p:cNvSpPr txBox="1"/>
          <p:nvPr/>
        </p:nvSpPr>
        <p:spPr>
          <a:xfrm>
            <a:off x="292746" y="3429000"/>
            <a:ext cx="116027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Seeking a volunteer to fill the Club Secretary Board position.  Lee </a:t>
            </a:r>
            <a:r>
              <a:rPr lang="en-US" dirty="0" err="1"/>
              <a:t>Hilty</a:t>
            </a:r>
            <a:r>
              <a:rPr lang="en-US" dirty="0"/>
              <a:t> has agreed to stay on the Board but has several conflicts that prevent full participation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The Audit Committee positions have been filled and they will begin the process in July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48D5F1-71F7-4778-94E9-AE496D602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7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182254"/>
            <a:ext cx="11426397" cy="4994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Any additional Old Business?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D531F37-D5BA-40CB-8DEA-4A348D09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22D8719-D546-4115-B2F9-12A07865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2E15F9-C17A-479A-A114-71DF028C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5945BA-44B2-4579-A7CD-B45C91DDB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6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Some of the Board’s activities the past quarter: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972110"/>
              </p:ext>
            </p:extLst>
          </p:nvPr>
        </p:nvGraphicFramePr>
        <p:xfrm>
          <a:off x="471955" y="1557577"/>
          <a:ext cx="11426397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799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353520867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OF ONGOING BOARD PROJECTS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Purchased a mini-split HVAC system for the clubhouse to replace the window A/C unit ($1,400). Due to install 17 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Assessed the Shotgun Field Barrier Fences – Power washed all and will stain / waterproof ASAP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/>
                        <a:t>Completed the last of the IT upgrades for the clubhouse with new printers and UPS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4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/>
                        <a:t>Bunker Controller back to </a:t>
                      </a:r>
                      <a:r>
                        <a:rPr lang="en-US" sz="1600" dirty="0" err="1"/>
                        <a:t>DueMatic</a:t>
                      </a:r>
                      <a:r>
                        <a:rPr lang="en-US" sz="1600" dirty="0"/>
                        <a:t> - LCD Display Bad – Under Warranty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Continued investments in PRS Rimfire, USPSA, SC and PRS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Power washed the clubhouse exterior to remove mold/grime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Continued legacy matches &amp; added more rifle matches to the calendar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Began dissimilar targeting on R4 on 1,000y days when 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/>
                        <a:t>Received our Insurance Renewal &amp; Annual MCBQ Recert to Operate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690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Began a video project to develop a social media friendly QSC 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Began a Website project to update the site to a friendlier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Began a search for a membership management software 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Authorized $2,000 to fix the </a:t>
                      </a:r>
                      <a:r>
                        <a:rPr lang="en-US" sz="1600" dirty="0" err="1"/>
                        <a:t>CiviCRM</a:t>
                      </a:r>
                      <a:r>
                        <a:rPr lang="en-US" sz="1600" dirty="0"/>
                        <a:t>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Power washed outdoor items such as picnic tables, shotgun racks,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Began planning the refurb of the clubhouse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96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/>
                        <a:t>Ordered and received new RSO T-Shirts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Ran 3 new 20Amp electrical lines in the clubhouse to lessen 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/>
                        <a:t>Ordered new shotgun Pickles, cords and spares for the pickles - Received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875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/>
                        <a:t>Purchased additional canopies for USPSA and 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600" dirty="0"/>
                        <a:t>Purchased 4 canopies for Shotgun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600" dirty="0"/>
                        <a:t>Cleaned and rearranged the shotgun trailer and bought a new clay cart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35875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155D310-6006-4D1B-BC89-147F7B400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3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Operations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574786" cy="528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International Bunker controller display is not operating – Contacted </a:t>
            </a:r>
            <a:r>
              <a:rPr lang="en-US" dirty="0" err="1"/>
              <a:t>DueMatic</a:t>
            </a:r>
            <a:r>
              <a:rPr lang="en-US" dirty="0"/>
              <a:t> for instructions – Appears to be under warranty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Added water taps and a sink at the clubhouse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Shotgun field improvements continue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Power washed all the barrier fences in preparation to stain them for UV and water protection so they last longer than remaining untreated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Placed Field 1 back into service - Received three pallets of clay skeet targets – Trimmed and power washed the walkways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International Bunker pavilion being repaired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Scheduled Skeet House 4 for repair in the fall of 2021 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Approved a wireless system to track games versus the honor shotgun card system – Needs to be Installed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Reasoning was simple – people are not paying for games and RSOs are reluctant to check cards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Upcoming Events: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Steel Challenge – July 18 on SAT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Centerfire – July 24 on R4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Youth Shoot – July 25 on R1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RSO In-Person Brief – 30 July at Range Control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Rimfire Match – 31 July on R1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USPSA Match – 7 &amp; 8 August on Sat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Mid-Range Rifle Match (600y) – August 14 – Tentative on R3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D7952D3-2572-4C5A-AD7D-D7A7AFE4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404AA5-7381-4D33-A09B-5C1BCF36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CD226-F3E1-4378-878C-111C7DD0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60136-4297-4793-BA63-E0BF96AC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69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Operations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D7952D3-2572-4C5A-AD7D-D7A7AFE4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404AA5-7381-4D33-A09B-5C1BCF36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CD226-F3E1-4378-878C-111C7DD0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60136-4297-4793-BA63-E0BF96AC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45C163-C874-43BC-A748-ED22D7DE5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85" y="1155037"/>
            <a:ext cx="3096865" cy="2327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7D4BC5-8556-4400-AB56-7F9E8F58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71" y="3851693"/>
            <a:ext cx="3065254" cy="2303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86CDA6-5733-44FC-A89A-5371874EA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71" y="1178795"/>
            <a:ext cx="3065254" cy="2303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19C9FCB-A557-45CB-90C8-1BD003657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86" y="3851693"/>
            <a:ext cx="3065254" cy="2303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E5495F-F6FA-4749-959B-08A6DCBEF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73" y="1159826"/>
            <a:ext cx="3058882" cy="2298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401F21-D6DB-4F3B-BC1B-031684E87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51693"/>
            <a:ext cx="3065255" cy="2298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2618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Operations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D7952D3-2572-4C5A-AD7D-D7A7AFE4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404AA5-7381-4D33-A09B-5C1BCF36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CD226-F3E1-4378-878C-111C7DD0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660136-4297-4793-BA63-E0BF96AC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9E1D92-DECC-4680-B1A1-0546FA4C8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95" y="1445275"/>
            <a:ext cx="2960945" cy="2225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4BDD97-075A-4B96-9AE7-9AFCF88E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95" y="4123426"/>
            <a:ext cx="2960945" cy="2225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969324-681F-408A-9B03-26458C9F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29" y="1445274"/>
            <a:ext cx="2960945" cy="2225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469AB3-C134-40B8-ADF6-7DC566382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62" y="1452863"/>
            <a:ext cx="2971044" cy="2232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42C437-14A3-4D92-8B77-B174819EE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62" y="4123426"/>
            <a:ext cx="2960944" cy="2225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236001-B31C-4A10-9BC6-F8B573E59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29" y="4123424"/>
            <a:ext cx="2960944" cy="2225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8301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Treasurer's Report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QSC Bank Account Balances – Minimum Balances Set at $25K for Each Account for Club Solvency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However, the Saving Account may be used for large expenses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Checking: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January 2020 = $18,722.76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July 2020 = $22,091.40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1 Oct 2020 = $31,267.33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31 Dec 2020 = $39,750.90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16 Apr 2021 = $62,806.66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13 Jun 2021 = $67,938.68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Savings: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January 2020 = $25,016.13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July 2020 = $25, 022.30</a:t>
            </a:r>
            <a:endParaRPr lang="en-US" dirty="0">
              <a:cs typeface="Calibri"/>
            </a:endParaRP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 Oct 2020 = $ $25,024.54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31 Dec 2020 = $25,026.44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12 Apr 2021 = $25,028.30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13 Jun 2021 = $25,030.18</a:t>
            </a:r>
          </a:p>
          <a:p>
            <a:pPr marL="1257300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Member deposits (obligations) have been eliminated as of 1 June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EAA249-4C57-436F-A813-6CE7EC72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5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Treasurer's Report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As a reminder, the QSC Must Pays: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56145"/>
              </p:ext>
            </p:extLst>
          </p:nvPr>
        </p:nvGraphicFramePr>
        <p:xfrm>
          <a:off x="83127" y="1557577"/>
          <a:ext cx="12025746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2873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6012873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QSC Must Pays – Membership Cost Calculated at the Rate of $118</a:t>
                      </a:r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400" strike="sngStrike" baseline="0" dirty="0"/>
                        <a:t>QSC Admin – 21hrs week = $19,656 annually </a:t>
                      </a:r>
                      <a:r>
                        <a:rPr lang="en-US" sz="1400" strike="sng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167 Memberships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EMT = $840 monthly = $10,080 annually = 86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32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QSC Insurance = $4,145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($3,868) annually = 35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Clubhouse Lease = $5,000 = 43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952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Managed Web Services = $250 monthly = $3,000 annually = 25 </a:t>
                      </a:r>
                      <a:r>
                        <a:rPr lang="en-US" sz="1400" dirty="0" err="1"/>
                        <a:t>Mbrs</a:t>
                      </a:r>
                      <a:r>
                        <a:rPr lang="en-US" sz="14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Porta-John = $220 monthly = $2,640 annually = 23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294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QSC Phone &amp; Internet = $300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monthly = $3,600 annually = 31 Memberships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QSC Accountant = $417 monthly = 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$5,000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annually = 42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QSC MS Office 365 = $55 monthly = $660 annually = 5 Membership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Quick Books = $40 monthly = $480 annually = 4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Payroll Liability= $100 monthly = $1,200 = 10 memberships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QSC Lease Administration = $1,000 annually = 8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151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Facility &amp; Grounds Maintenance  = $2,500 = 21 Memberships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dirty="0"/>
                        <a:t>Equipment &amp; Repairs = $2,500 annually = 21 Memberships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96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Verizon Web Ref – EMT Scheduling Website - $188 Annually = 2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7561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Must pays (club required operations) equal $41,993 or 356 Paid Memberships Annually. This is down from the $61,184 / 518 reported in Jan 2021 but up $405 from the last quarter due to an increase in insurance costs driven by higher club membership.</a:t>
                      </a:r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92343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B8CEC78-A6DC-4D1C-ADEE-FAF08165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F4E5EEE-C284-479D-84CD-5F68728C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6D6744-47F0-43DE-8D7A-07CB87D4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2C4E4-9EEC-4B11-9D2C-061385DF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77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Secretary’s Report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431922" y="1279314"/>
            <a:ext cx="11426397" cy="7661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1200" b="1" dirty="0">
                <a:cs typeface="Calibri"/>
              </a:rPr>
              <a:t>Membership Report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800" b="1" dirty="0">
              <a:cs typeface="Calibri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800" b="1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cs typeface="Calibri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>
              <a:cs typeface="Calibri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cs typeface="Calibri"/>
              </a:rPr>
              <a:t>	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BBABDE7-272C-4D48-9D78-703171266A76}"/>
              </a:ext>
            </a:extLst>
          </p:cNvPr>
          <p:cNvGraphicFramePr>
            <a:graphicFrameLocks noGrp="1"/>
          </p:cNvGraphicFramePr>
          <p:nvPr/>
        </p:nvGraphicFramePr>
        <p:xfrm>
          <a:off x="793478" y="1970198"/>
          <a:ext cx="1045092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91">
                  <a:extLst>
                    <a:ext uri="{9D8B030D-6E8A-4147-A177-3AD203B41FA5}">
                      <a16:colId xmlns:a16="http://schemas.microsoft.com/office/drawing/2014/main" val="2037518717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3209031230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890720536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1461125540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1834290899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669701626"/>
                    </a:ext>
                  </a:extLst>
                </a:gridCol>
                <a:gridCol w="1506956">
                  <a:extLst>
                    <a:ext uri="{9D8B030D-6E8A-4147-A177-3AD203B41FA5}">
                      <a16:colId xmlns:a16="http://schemas.microsoft.com/office/drawing/2014/main" val="3243297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January </a:t>
                      </a:r>
                    </a:p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February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March</a:t>
                      </a:r>
                    </a:p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April</a:t>
                      </a:r>
                    </a:p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</a:t>
                      </a:r>
                    </a:p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June</a:t>
                      </a:r>
                    </a:p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542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Regular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878 (74%)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852 (73%)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899 (74%)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972 (73%)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976 (74%)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1035 (74%)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009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Associate</a:t>
                      </a:r>
                    </a:p>
                    <a:p>
                      <a:r>
                        <a:rPr lang="en-US" dirty="0"/>
                        <a:t>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309 (26%)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309 (27%)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318 (26%)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352 (27%)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344 (26%)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359 (26%)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409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50608"/>
                  </a:ext>
                </a:extLst>
              </a:tr>
            </a:tbl>
          </a:graphicData>
        </a:graphic>
      </p:graphicFrame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5E8CF02-ACE0-4605-8AC5-F9A29969CBA9}"/>
              </a:ext>
            </a:extLst>
          </p:cNvPr>
          <p:cNvSpPr txBox="1">
            <a:spLocks/>
          </p:cNvSpPr>
          <p:nvPr/>
        </p:nvSpPr>
        <p:spPr>
          <a:xfrm>
            <a:off x="841917" y="63600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63E0BFE-ACCE-48D8-8956-D98C4FDB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B045777-3EC3-4754-9BE5-96FBAC4C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CEE3325-9AB9-4135-989F-6A42E3CF7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ECD334-D26F-4F7F-A9EC-A5EFC1829DC3}"/>
              </a:ext>
            </a:extLst>
          </p:cNvPr>
          <p:cNvSpPr txBox="1"/>
          <p:nvPr/>
        </p:nvSpPr>
        <p:spPr>
          <a:xfrm>
            <a:off x="367989" y="4300346"/>
            <a:ext cx="11204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800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Fairly steady growth since opening post-COVID restrictions – 11 April 2020 Quarterly Report – 610 Members</a:t>
            </a:r>
          </a:p>
          <a:p>
            <a:pPr lvl="1"/>
            <a:endParaRPr lang="en-US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Membership ratio is well within the MCBQ directed 2/3 Regular – 1/3 Associate member requirements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highlight>
                  <a:srgbClr val="FFFF00"/>
                </a:highlight>
                <a:cs typeface="Calibri"/>
              </a:rPr>
              <a:t>This time last year we had 885 members.  Today we have a membership of </a:t>
            </a:r>
            <a:r>
              <a:rPr lang="en-US" dirty="0">
                <a:highlight>
                  <a:srgbClr val="FFFF00"/>
                </a:highlight>
                <a:latin typeface="Segoe Script" panose="030B0504020000000003" pitchFamily="66" charset="0"/>
                <a:cs typeface="Calibri"/>
              </a:rPr>
              <a:t>1308</a:t>
            </a:r>
            <a:r>
              <a:rPr lang="en-US" dirty="0">
                <a:highlight>
                  <a:srgbClr val="FFFF00"/>
                </a:highlight>
                <a:cs typeface="Calibri"/>
              </a:rPr>
              <a:t>.  Roughly 47.8% growth.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D1C2A9-EC85-4489-883C-D0A57AD82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77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RSO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163782"/>
            <a:ext cx="11426397" cy="5164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highlight>
                  <a:srgbClr val="FFFF00"/>
                </a:highlight>
              </a:rPr>
              <a:t>RSOs are the lifeblood of the Club – Ranges don’t open without our RSOs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There are currently 67 certified RSOs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There are 15 club members with expired RSO certifications 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RSO Volunteer Efforts (last 12 months):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37 RSOs have opened 0-5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12 RSOs have opened 6-10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15 RSOs have opened 11-15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4 RSOs have opened 16-20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3 RSOs have opened 21-25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3 RSO has opened 26-30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2 RSO has opened 31-35 ranges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2 RSO has opened &gt;35 ranges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There are 3 members currently waiting to attend to MCBQ OIC/RSO In-Person Brief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There are 18 members enrolled in the MarineNet CBT Basic Range Safety Course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79FD57-483E-42E0-9D3F-B3558DD62A0D}"/>
              </a:ext>
            </a:extLst>
          </p:cNvPr>
          <p:cNvSpPr txBox="1">
            <a:spLocks/>
          </p:cNvSpPr>
          <p:nvPr/>
        </p:nvSpPr>
        <p:spPr>
          <a:xfrm>
            <a:off x="841917" y="63507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F897B9D-3D73-46BF-BEAC-A7C4E2D9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38717C-C72D-4A61-A05F-30F7A514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665D593-4339-4481-98F1-2972FA17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D58B5-B39D-4CC1-89F3-D0BE39C65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200" i="1" dirty="0">
                <a:latin typeface="+mn-lt"/>
              </a:rPr>
              <a:t>QSC 1</a:t>
            </a:r>
            <a:r>
              <a:rPr lang="en-US" sz="3200" i="1" baseline="30000" dirty="0">
                <a:latin typeface="+mn-lt"/>
              </a:rPr>
              <a:t>st</a:t>
            </a:r>
            <a:r>
              <a:rPr lang="en-US" sz="3200" i="1" dirty="0">
                <a:latin typeface="+mn-lt"/>
              </a:rPr>
              <a:t> Quarter Member Meeting Agenda – April 17,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06205"/>
            <a:ext cx="6185325" cy="5403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Welcome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Special Presentations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Business Operations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Old Business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Acceptance of previous Meeting Minutes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Ongoing &amp; </a:t>
            </a:r>
            <a:r>
              <a:rPr lang="en-US" dirty="0" err="1"/>
              <a:t>BoD</a:t>
            </a:r>
            <a:r>
              <a:rPr lang="en-US" dirty="0"/>
              <a:t> Activities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New Business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err="1"/>
              <a:t>BoD</a:t>
            </a:r>
            <a:r>
              <a:rPr lang="en-US" dirty="0"/>
              <a:t> Activities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Operations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Secretary’s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Treasurer’s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RSO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Match Report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Match Director Comments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Open Forum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05D1E8-D1DC-40CE-AA91-EB8D2471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5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26328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RSO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984058"/>
            <a:ext cx="11426397" cy="52841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Range Utilization Report – April – June:  26 Weekend Days Available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4 days – Range Control Closed (Holiday / No Unit Training)  (15%)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1 day – QSC Closed (Mothers Day) (4%)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21 days – Ranges Open  (81%)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800" dirty="0"/>
              <a:t>Range Openings: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800" i="1" dirty="0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en-US" sz="1800" i="1" dirty="0"/>
          </a:p>
          <a:p>
            <a:pPr marL="342900" indent="-342900" algn="l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sz="1800" i="1" dirty="0">
                <a:highlight>
                  <a:srgbClr val="FFFF00"/>
                </a:highlight>
              </a:rPr>
              <a:t>April-June:  61 Ranges Opened – 1,388 Members and our Guests enjoying shooting sports through the QSC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7D7C94-5726-4CE4-BD9C-61B05BC11F05}"/>
              </a:ext>
            </a:extLst>
          </p:cNvPr>
          <p:cNvSpPr txBox="1">
            <a:spLocks/>
          </p:cNvSpPr>
          <p:nvPr/>
        </p:nvSpPr>
        <p:spPr>
          <a:xfrm>
            <a:off x="841917" y="63507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5E3D5BE-9483-4264-9218-9B725ED3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FF89F12-F7DE-479B-9CD4-B3ACA92F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AD2F54-3E34-417A-B7DF-7324CAB7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AA332-C74C-4AEF-BDC6-099F26D9A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24B503-B02E-4F7C-8EBA-31F5888BCFEB}"/>
              </a:ext>
            </a:extLst>
          </p:cNvPr>
          <p:cNvSpPr txBox="1"/>
          <p:nvPr/>
        </p:nvSpPr>
        <p:spPr>
          <a:xfrm>
            <a:off x="838200" y="2631246"/>
            <a:ext cx="341382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Recreational Fire: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1 (Rec Fire) – 6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2/3 (Rec Fire) – 5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4 (Rec Fire) – 9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305 (Rec Fire) – 9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SAT Range (Rec Fire) – 3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Shotgun (Rec Fire) – 12 days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99D54-AB5C-46A4-8C19-13FD2BE013CF}"/>
              </a:ext>
            </a:extLst>
          </p:cNvPr>
          <p:cNvSpPr txBox="1"/>
          <p:nvPr/>
        </p:nvSpPr>
        <p:spPr>
          <a:xfrm>
            <a:off x="5699738" y="2631246"/>
            <a:ext cx="4417812" cy="2231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Match Events: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1 (.22 PRS Match) – 2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3 (GSM / XTC / EIC Match) – 5 day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Range 4  (PRS / Rifle Matches) – 3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SAT Range (USPSA / SC Matches) – 7 days</a:t>
            </a:r>
          </a:p>
          <a:p>
            <a:pPr marL="800100" lvl="1" indent="-342900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/>
              <a:t>Shotgun (Matches) – 0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9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Match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536848" cy="51495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/>
              <a:t>The club conducted 24 matches in 2020 – To date in 2021 QSC has held 15 matches and cancelled 4 events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USPSA – 3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Steel Challenge – 3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PRS Centerfire – 2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PRS Rimfire – 3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NSSA – 1 Match, 3 Cancelled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Trap – 1 Match Cancelled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GSM – 2 Matches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900" dirty="0"/>
              <a:t>Vintage Precision – 1 Match</a:t>
            </a:r>
          </a:p>
          <a:p>
            <a:pPr marL="342900" indent="-342900" algn="l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200" dirty="0"/>
              <a:t>Revenue from each match reinvested in improving that specific shooting discipline, as well as supporting other discipline’s needs or infrastructure upgrades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/>
              <a:t>Goal is to have each shooting discipline self-sustaining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strike="sngStrike" dirty="0"/>
              <a:t>Focus now on getting ATA and NSSA-NSCA shotgun matches started again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F5B218-6662-4908-B34C-3547BA2FAC4C}"/>
              </a:ext>
            </a:extLst>
          </p:cNvPr>
          <p:cNvSpPr txBox="1">
            <a:spLocks/>
          </p:cNvSpPr>
          <p:nvPr/>
        </p:nvSpPr>
        <p:spPr>
          <a:xfrm>
            <a:off x="841917" y="63600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50D3618-16BF-4BA5-BF26-ED3187DD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F1C551-D900-444E-974A-6737B41D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66C69B-DA59-4DE1-8FD9-D70FE331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10C40-3C4B-400D-B105-0EE573DB5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F8A1C2-2D66-4260-A9F6-A10A5777A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76115"/>
            <a:ext cx="7775059" cy="28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8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Match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431921" y="1066588"/>
            <a:ext cx="11593301" cy="1607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USPSA &amp; Steel Challenge – Huge 2020 marketing successes for QSC – Very positive on-line comments</a:t>
            </a:r>
          </a:p>
          <a:p>
            <a:pPr marL="346075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Centerfire / Rimfire – Equally impressive in 1</a:t>
            </a:r>
            <a:r>
              <a:rPr lang="en-US" baseline="30000" dirty="0"/>
              <a:t>st</a:t>
            </a:r>
            <a:r>
              <a:rPr lang="en-US" dirty="0"/>
              <a:t> QTR 2021 while increasing QSC name recognition – Massive local audience</a:t>
            </a:r>
          </a:p>
          <a:p>
            <a:pPr marL="684213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Participation has steadily increased in these matches – Word is getting out about QSC – Professional leadership and investments</a:t>
            </a:r>
          </a:p>
          <a:p>
            <a:pPr marL="684213" lvl="2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The exception is shotgun – efforts have not produced results and the MD is departing for USAF Flight School – no replacement identified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B302B9-95AE-4D4F-ACA0-7A2FAE066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94" y="2726969"/>
            <a:ext cx="3296729" cy="212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ADE4BC-48F9-4154-A5C4-7E9512CE4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48" y="2726968"/>
            <a:ext cx="2829692" cy="212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F16766-F5DE-4344-A51E-8C2B57271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77" y="2726968"/>
            <a:ext cx="2829692" cy="212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38F79-2A9E-427B-8F0A-B0C49805A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58" y="5065766"/>
            <a:ext cx="1601638" cy="1201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794E5-9048-4838-B602-26E6AA6C0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58" y="5065768"/>
            <a:ext cx="1601638" cy="1201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3F45F5-8EBE-414C-A9DB-D537114EE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20" y="5065767"/>
            <a:ext cx="1601638" cy="1201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C2DED4-2D6D-4E81-80C9-120B45FB2D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82" y="5065765"/>
            <a:ext cx="1601638" cy="1201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5FF886-51AD-43C1-BC3F-E498188139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43" y="5065765"/>
            <a:ext cx="1601637" cy="1201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EF9217-35DB-4768-B67A-AC4950DD3A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1" y="5065764"/>
            <a:ext cx="1601636" cy="1201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EA80E6-92C0-4A3D-9F59-3B323257D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50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Match Director Comments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7"/>
            <a:ext cx="11426397" cy="531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USPSA – Tim </a:t>
            </a:r>
            <a:r>
              <a:rPr lang="en-US" dirty="0" err="1"/>
              <a:t>Hichak</a:t>
            </a:r>
            <a:endParaRPr lang="en-US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Steel Challenge – Kevin Shannon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Centerfire – Tim </a:t>
            </a:r>
            <a:r>
              <a:rPr lang="en-US" dirty="0" err="1"/>
              <a:t>Hichak</a:t>
            </a:r>
            <a:endParaRPr lang="en-US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PRS Rimfire – Ken Freeman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Vintage Precision – Jim Otto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GSM – Rich Martinez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Shotgun – ?????????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A74AEF6-9EEA-4C2C-899B-26D45EBD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FDBEA23-9210-4E4A-973C-FB000FD6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520A65D-95E5-48B2-9DE9-7DD3AA1D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C3DE65-C2CB-498B-8FE4-DDA64FEAD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20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New Business – Member Discussions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New Business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Board Vacancies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Member Discussions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Open Forum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415C8D-67AC-4FB9-95CD-C5230027B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0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FINAL DISCUSSIONS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7200" dirty="0"/>
              <a:t>ANY SAVED ROUNDS?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37BD3-B752-46C1-9909-CEADE2E37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Special Presentation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176950"/>
            <a:ext cx="11557960" cy="500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QSC’s success is due to our many members who serve as RSOs, assist with the recurring and unique work parties, provide their expertise, serve as range directors, etc., etc.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We’d like to recognize members who have stepped up from our many volunteers with a small token of our appreciation for their dedication and leadership: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i="1" dirty="0"/>
              <a:t>Jillian McAllister </a:t>
            </a:r>
            <a:r>
              <a:rPr lang="en-US" sz="1800" dirty="0"/>
              <a:t>– RSO and assists with USPSA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dirty="0"/>
              <a:t>Jay Hart </a:t>
            </a:r>
            <a:r>
              <a:rPr lang="en-US" sz="1800" dirty="0"/>
              <a:t>– RSO and range mentor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dirty="0"/>
              <a:t>Peter Moons </a:t>
            </a:r>
            <a:r>
              <a:rPr lang="en-US" sz="1800" dirty="0"/>
              <a:t>– RSO and assisted with many Rec Fire ranges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dirty="0"/>
              <a:t>Kevin Shannon </a:t>
            </a:r>
            <a:r>
              <a:rPr lang="en-US" sz="1800" dirty="0"/>
              <a:t>– RSO and Steel Challenge Lead</a:t>
            </a:r>
            <a:endParaRPr lang="en-US" sz="1800" b="1" dirty="0"/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dirty="0"/>
              <a:t>Keith Minard </a:t>
            </a:r>
            <a:r>
              <a:rPr lang="en-US" sz="1800" dirty="0"/>
              <a:t>–</a:t>
            </a:r>
            <a:r>
              <a:rPr lang="en-US" sz="1800" b="1" dirty="0"/>
              <a:t> </a:t>
            </a:r>
            <a:r>
              <a:rPr lang="en-US" sz="1800" dirty="0"/>
              <a:t>PRS Rimfire and Course of Fire Designer</a:t>
            </a:r>
            <a:endParaRPr lang="en-US" sz="1800" b="1" dirty="0"/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b="1" dirty="0"/>
              <a:t>Jeff Ludwig </a:t>
            </a:r>
            <a:r>
              <a:rPr lang="en-US" sz="1800" dirty="0"/>
              <a:t>–</a:t>
            </a:r>
            <a:r>
              <a:rPr lang="en-US" sz="1800" b="1" dirty="0"/>
              <a:t> </a:t>
            </a:r>
            <a:r>
              <a:rPr lang="en-US" sz="1800" dirty="0"/>
              <a:t>RSO, Shotgun RSO and Shotgun Field Improvements</a:t>
            </a:r>
            <a:endParaRPr lang="en-US" sz="1800" b="1" dirty="0"/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 Board has approved a lifetime membership for </a:t>
            </a:r>
            <a:r>
              <a:rPr lang="en-US" sz="2000" b="1" i="1" dirty="0"/>
              <a:t>Steve Mullins </a:t>
            </a:r>
            <a:r>
              <a:rPr lang="en-US" sz="2000" dirty="0"/>
              <a:t>for his continued dedication to the club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The Board conveys our deepest appreciation for </a:t>
            </a:r>
            <a:r>
              <a:rPr lang="en-US" sz="2000" b="1" i="1" dirty="0"/>
              <a:t>Mark Drinkwater’s </a:t>
            </a:r>
            <a:r>
              <a:rPr lang="en-US" sz="2000" dirty="0"/>
              <a:t>years of service to the club!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1EFFB1-EF40-4886-AF7C-A09E2561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BE33B3-4ACE-470A-BD43-57540040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13489-9A31-4F6E-B784-8C4CE6FF2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302A43-5599-4630-935E-26B8D2171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9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Business Operations – Board Vacancy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Mark Drinkwater stepped down as President of the club in June</a:t>
            </a:r>
          </a:p>
          <a:p>
            <a:pPr marL="800100" lvl="1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Per the By Laws, Clint Anderson assumed the position of President and will fill the slot for the remainder of Mark’s term (the next scheduled annual elections)</a:t>
            </a:r>
          </a:p>
          <a:p>
            <a:pPr marL="800100" lvl="1" indent="-342900" algn="l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dirty="0"/>
              <a:t>Trevor </a:t>
            </a:r>
            <a:r>
              <a:rPr lang="en-US" dirty="0" err="1"/>
              <a:t>Chaplick</a:t>
            </a:r>
            <a:r>
              <a:rPr lang="en-US" dirty="0"/>
              <a:t>, the former Treasurer, volunteered to become the Vice President</a:t>
            </a:r>
          </a:p>
          <a:p>
            <a:pPr marL="1257300" lvl="2" indent="-342900" algn="l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dirty="0"/>
              <a:t>Per the By Laws, and with a majority of the Board in favor, the Board accepted and installed Trevor for the remainder of the term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D8D88B-10D5-40F9-8D3C-CFF49E99F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2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Secretary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Reading of the previous Minutes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Acceptance of previous meeting’s minutes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D8D88B-10D5-40F9-8D3C-CFF49E99F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1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Ongoing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Some of the projects we continue to work or assess: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143032"/>
              </p:ext>
            </p:extLst>
          </p:nvPr>
        </p:nvGraphicFramePr>
        <p:xfrm>
          <a:off x="471955" y="1557577"/>
          <a:ext cx="11426397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799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353520867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 OF ONGOING BOARD PROJECTS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Ongoing – Establish Match Chairs and provide $1,500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Asset Inventory – Requires total update - 2021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Implement / Approve longer QSC Officer Terms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4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Analyze renewals to determine why members depart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Ongoing – Simplify - Too many touch points and manual processes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Considering updating Bylaws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Ongoing – Drafting updated RSO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trike="sngStrike" baseline="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17115"/>
                  </a:ext>
                </a:extLst>
              </a:tr>
            </a:tbl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905553E-A269-487D-871F-34A2E94D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9774E1D-CFEB-4D7E-93B9-DC103052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1D90E7-CE5E-462D-A22D-D9D6E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6786DD-7F42-4FDB-8AD0-7809CC061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7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International Bunker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Covered facility’s roof structure in desperate need of repair</a:t>
            </a:r>
          </a:p>
          <a:p>
            <a:pPr marL="800100" lvl="1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Supporting structure solid but roof is original and water intrusion has rotted the sheathing</a:t>
            </a:r>
          </a:p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UPDATE – Roof is under repair as of July 13</a:t>
            </a:r>
            <a:r>
              <a:rPr lang="en-US" baseline="30000" dirty="0">
                <a:cs typeface="Calibri"/>
              </a:rPr>
              <a:t>th</a:t>
            </a:r>
            <a:r>
              <a:rPr lang="en-US" dirty="0">
                <a:cs typeface="Calibri"/>
              </a:rPr>
              <a:t> – Slow going with the hot weather</a:t>
            </a:r>
            <a:endParaRPr lang="en-US" dirty="0">
              <a:highlight>
                <a:srgbClr val="FFFF00"/>
              </a:highlight>
              <a:cs typeface="Calibri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E37A46-2558-4832-B3A4-B5BCD43B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0" y="4310694"/>
            <a:ext cx="2751338" cy="2067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50BE0-DDCC-8848-878D-7D565378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81" y="4310693"/>
            <a:ext cx="2751338" cy="2067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DC53F-17A3-9248-B826-771746E70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557" y="4310693"/>
            <a:ext cx="2751338" cy="2067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3813658-D2BE-4017-9C3A-83A6B014E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0A70EB8-67F4-4D31-8258-B251A9A4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881641A-F051-42E3-A88A-D9E597C0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7A2F80-3ADD-41D1-AE6A-A69F8ED4B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B422E-BA99-4A18-B2FB-5EE26337B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1800" y="4315156"/>
            <a:ext cx="2743200" cy="2061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560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Skeet House 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Corner support and 2</a:t>
            </a:r>
            <a:r>
              <a:rPr lang="en-US" baseline="30000" dirty="0"/>
              <a:t>nd</a:t>
            </a:r>
            <a:r>
              <a:rPr lang="en-US" dirty="0"/>
              <a:t> floor’s joists eaten by termites – also has water intrusion</a:t>
            </a:r>
          </a:p>
          <a:p>
            <a:pPr marL="342900" indent="-342900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MCBQ facilities surveyed the house – QSC emphatic, don’t condemn house</a:t>
            </a:r>
          </a:p>
          <a:p>
            <a:pPr marL="800100" lvl="1" algn="l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 Facilities highly suggested self-help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/>
              </a:rPr>
              <a:t> UPDATE – House may be condemned and torn down unless we commit substantial funds to rebuild – </a:t>
            </a:r>
            <a:r>
              <a:rPr lang="en-US" dirty="0">
                <a:highlight>
                  <a:srgbClr val="FFFF00"/>
                </a:highlight>
                <a:cs typeface="Calibri"/>
              </a:rPr>
              <a:t>Repair estimate up to $9,500 – will initiate repairs fall 2021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dirty="0"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90BB55-3167-4195-B2DF-D6AD9B845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94" y="3504953"/>
            <a:ext cx="3801863" cy="2851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1C12D9D-396E-4F6B-87D4-276FB437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44" y="3552701"/>
            <a:ext cx="3738199" cy="2803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2812AD-E7D9-4F97-B412-6FB88814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54270AF-1DFD-4C4B-9E74-3414DB4A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51B30-41A7-4DF5-9381-819B073F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Quantico Shooting Club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19F964-B8EA-4D13-B32C-CCFFF6E1B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39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626B8-A459-4B8F-8EF9-F8852125F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89" y="152207"/>
            <a:ext cx="11452303" cy="840252"/>
          </a:xfrm>
        </p:spPr>
        <p:txBody>
          <a:bodyPr anchor="ctr">
            <a:normAutofit/>
          </a:bodyPr>
          <a:lstStyle/>
          <a:p>
            <a:pPr algn="r"/>
            <a:r>
              <a:rPr lang="en-US" sz="3600" i="1" dirty="0">
                <a:latin typeface="+mn-lt"/>
              </a:rPr>
              <a:t>Old Business –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4225-1B89-44C4-8DB8-A7152593F8CC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7/17/2021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A61595-55DE-4FA3-B2AF-0131DF394781}"/>
              </a:ext>
            </a:extLst>
          </p:cNvPr>
          <p:cNvSpPr txBox="1">
            <a:spLocks/>
          </p:cNvSpPr>
          <p:nvPr/>
        </p:nvSpPr>
        <p:spPr>
          <a:xfrm>
            <a:off x="4722540" y="63639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Quantico Shooting Club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2D191B0-5EE7-4999-8294-71EC7F393AE6}"/>
              </a:ext>
            </a:extLst>
          </p:cNvPr>
          <p:cNvSpPr txBox="1">
            <a:spLocks/>
          </p:cNvSpPr>
          <p:nvPr/>
        </p:nvSpPr>
        <p:spPr>
          <a:xfrm>
            <a:off x="10654991" y="6378497"/>
            <a:ext cx="70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71644A-298A-4704-A4FF-10A70B469327}"/>
              </a:ext>
            </a:extLst>
          </p:cNvPr>
          <p:cNvSpPr txBox="1">
            <a:spLocks/>
          </p:cNvSpPr>
          <p:nvPr/>
        </p:nvSpPr>
        <p:spPr>
          <a:xfrm>
            <a:off x="393895" y="1066588"/>
            <a:ext cx="11426397" cy="511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Some of the completed activities for the year: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BE25F23-0122-4918-A7D8-8A2DD0384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07313"/>
              </p:ext>
            </p:extLst>
          </p:nvPr>
        </p:nvGraphicFramePr>
        <p:xfrm>
          <a:off x="471955" y="1557577"/>
          <a:ext cx="11426397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8799">
                  <a:extLst>
                    <a:ext uri="{9D8B030D-6E8A-4147-A177-3AD203B41FA5}">
                      <a16:colId xmlns:a16="http://schemas.microsoft.com/office/drawing/2014/main" val="3786268272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2182272508"/>
                    </a:ext>
                  </a:extLst>
                </a:gridCol>
                <a:gridCol w="3808799">
                  <a:extLst>
                    <a:ext uri="{9D8B030D-6E8A-4147-A177-3AD203B41FA5}">
                      <a16:colId xmlns:a16="http://schemas.microsoft.com/office/drawing/2014/main" val="353520867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COMPLETED BOARD PROJECTS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Received a new 9-Year MOA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Successfully obtained an exemption for all range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Continued the IT upgrades for the clubhouse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4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Welcomed Mike Heidenreich to the BOD as the Treasurer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Eliminated the QSC Administrators position – Saves $19,600 annually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Transitioned away from PayPal – Payments now through Square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6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Initiated PRS Centerfire Matches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Initiated PRS / MARS Rimfire matches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Held a GSM Match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690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Held a Vintage Precision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Moved to a single-page QSC application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Moved to a digital office – QSC no longer keeps paper member files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917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Green Initiative – Replaced clubhouse lights with LED fixtures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Repaired the International Bunker Trap Controller - $600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Approved wireless shotgun system to replace game cards - $2 – 3K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96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/>
                        <a:t>Approved repair of Skeet House 4 - $8,500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800" dirty="0"/>
                        <a:t>Authorized $2,700 for 3 pallets of clays = 135 clays/case, 63 cases a pallet = 25,515 clays = 945 games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/>
                        <a:t>Approved an increase in EMT daily rate from $105 to $120 and to $150 when matches keep them 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87579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155D310-6006-4D1B-BC89-147F7B400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22" y="136525"/>
            <a:ext cx="1537009" cy="80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11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add184-1107-4cbe-b101-46ff8794bd5f">
      <UserInfo>
        <DisplayName>Mark Drinkwater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6109297944A43815ABC2B8E78714D" ma:contentTypeVersion="10" ma:contentTypeDescription="Create a new document." ma:contentTypeScope="" ma:versionID="2c852495a7b4be8433505797cb650382">
  <xsd:schema xmlns:xsd="http://www.w3.org/2001/XMLSchema" xmlns:xs="http://www.w3.org/2001/XMLSchema" xmlns:p="http://schemas.microsoft.com/office/2006/metadata/properties" xmlns:ns2="e31929c3-9cea-4506-b56c-a674aae8ea1d" xmlns:ns3="45add184-1107-4cbe-b101-46ff8794bd5f" targetNamespace="http://schemas.microsoft.com/office/2006/metadata/properties" ma:root="true" ma:fieldsID="4b1a19ff64f4f43100adb35a0a8a446d" ns2:_="" ns3:_="">
    <xsd:import namespace="e31929c3-9cea-4506-b56c-a674aae8ea1d"/>
    <xsd:import namespace="45add184-1107-4cbe-b101-46ff8794bd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929c3-9cea-4506-b56c-a674aae8ea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dd184-1107-4cbe-b101-46ff8794bd5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D475B5-5657-45AB-9C28-4CBC87387EC6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e31929c3-9cea-4506-b56c-a674aae8ea1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5add184-1107-4cbe-b101-46ff8794bd5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A90C260-3266-4BD4-A0BF-08515361A3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022899-B518-4147-A55F-361EDEDE7B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1929c3-9cea-4506-b56c-a674aae8ea1d"/>
    <ds:schemaRef ds:uri="45add184-1107-4cbe-b101-46ff8794bd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4950</TotalTime>
  <Words>2766</Words>
  <Application>Microsoft Office PowerPoint</Application>
  <PresentationFormat>Widescreen</PresentationFormat>
  <Paragraphs>414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Segoe Script</vt:lpstr>
      <vt:lpstr>Wingdings</vt:lpstr>
      <vt:lpstr>Office Theme</vt:lpstr>
      <vt:lpstr>Quantico Shooting Club 2nd Quarter Member Meeting-2021</vt:lpstr>
      <vt:lpstr>QSC 1st Quarter Member Meeting Agenda – April 17, 2021</vt:lpstr>
      <vt:lpstr>Special Presentation</vt:lpstr>
      <vt:lpstr>Business Operations – Board Vacancy</vt:lpstr>
      <vt:lpstr>Old Business – Secretary</vt:lpstr>
      <vt:lpstr>Old Business – Ongoing Activities</vt:lpstr>
      <vt:lpstr>Old Business – International Bunker</vt:lpstr>
      <vt:lpstr>Old Business – Skeet House 4</vt:lpstr>
      <vt:lpstr>Old Business – Activities</vt:lpstr>
      <vt:lpstr>Old Business – BoD Activities</vt:lpstr>
      <vt:lpstr>Old Business</vt:lpstr>
      <vt:lpstr>New Business – Activities</vt:lpstr>
      <vt:lpstr>New Business – Operations Report</vt:lpstr>
      <vt:lpstr>New Business – Operations Report</vt:lpstr>
      <vt:lpstr>New Business – Operations Report</vt:lpstr>
      <vt:lpstr>New Business – Treasurer's Report </vt:lpstr>
      <vt:lpstr>New Business – Treasurer's Report </vt:lpstr>
      <vt:lpstr>New Business – Secretary’s Report </vt:lpstr>
      <vt:lpstr>New Business – RSO Report</vt:lpstr>
      <vt:lpstr>New Business – RSO Report</vt:lpstr>
      <vt:lpstr>New Business – Match Report</vt:lpstr>
      <vt:lpstr>New Business – Match Report</vt:lpstr>
      <vt:lpstr>New Business – Match Director Comments</vt:lpstr>
      <vt:lpstr>New Business – Member Discussions</vt:lpstr>
      <vt:lpstr>FINAL DISCUSSIONS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Quantico Shooting Club Quarterly Member Meeting</dc:title>
  <dc:creator>John Monaccio</dc:creator>
  <cp:lastModifiedBy>John Monaccio</cp:lastModifiedBy>
  <cp:revision>737</cp:revision>
  <cp:lastPrinted>2021-04-11T19:13:47Z</cp:lastPrinted>
  <dcterms:created xsi:type="dcterms:W3CDTF">2020-07-08T11:04:16Z</dcterms:created>
  <dcterms:modified xsi:type="dcterms:W3CDTF">2021-07-17T11:01:33Z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0x010100AFD6109297944A43815ABC2B8E78714D</vt:lpwstr>
  </property>
</Properties>
</file>