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305" r:id="rId6"/>
    <p:sldId id="306" r:id="rId7"/>
    <p:sldId id="268" r:id="rId8"/>
    <p:sldId id="307" r:id="rId9"/>
    <p:sldId id="308" r:id="rId10"/>
    <p:sldId id="309" r:id="rId11"/>
    <p:sldId id="354" r:id="rId12"/>
    <p:sldId id="335" r:id="rId13"/>
    <p:sldId id="334" r:id="rId14"/>
    <p:sldId id="272" r:id="rId15"/>
    <p:sldId id="359" r:id="rId16"/>
    <p:sldId id="360" r:id="rId17"/>
    <p:sldId id="361" r:id="rId18"/>
    <p:sldId id="358" r:id="rId19"/>
    <p:sldId id="362" r:id="rId20"/>
    <p:sldId id="263" r:id="rId21"/>
    <p:sldId id="363" r:id="rId22"/>
    <p:sldId id="289" r:id="rId23"/>
    <p:sldId id="326" r:id="rId24"/>
    <p:sldId id="364" r:id="rId25"/>
    <p:sldId id="355" r:id="rId26"/>
    <p:sldId id="356" r:id="rId27"/>
    <p:sldId id="357" r:id="rId28"/>
    <p:sldId id="277" r:id="rId29"/>
    <p:sldId id="285" r:id="rId30"/>
    <p:sldId id="344" r:id="rId31"/>
    <p:sldId id="267" r:id="rId32"/>
    <p:sldId id="278" r:id="rId33"/>
    <p:sldId id="365"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6374" autoAdjust="0"/>
  </p:normalViewPr>
  <p:slideViewPr>
    <p:cSldViewPr snapToGrid="0">
      <p:cViewPr varScale="1">
        <p:scale>
          <a:sx n="109" d="100"/>
          <a:sy n="109" d="100"/>
        </p:scale>
        <p:origin x="672" y="108"/>
      </p:cViewPr>
      <p:guideLst/>
    </p:cSldViewPr>
  </p:slideViewPr>
  <p:notesTextViewPr>
    <p:cViewPr>
      <p:scale>
        <a:sx n="1" d="1"/>
        <a:sy n="1" d="1"/>
      </p:scale>
      <p:origin x="0" y="0"/>
    </p:cViewPr>
  </p:notesTextViewPr>
  <p:sorterViewPr>
    <p:cViewPr varScale="1">
      <p:scale>
        <a:sx n="100" d="100"/>
        <a:sy n="100" d="100"/>
      </p:scale>
      <p:origin x="0" y="-74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05176A9-C190-4990-97D4-9228008CB0E0}" type="datetimeFigureOut">
              <a:rPr lang="en-US" smtClean="0"/>
              <a:t>10/18/2021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13925E05-BF97-41ED-90F8-07CCB079EA17}" type="slidenum">
              <a:rPr lang="en-US" smtClean="0"/>
              <a:t>‹#›</a:t>
            </a:fld>
            <a:endParaRPr lang="en-US"/>
          </a:p>
        </p:txBody>
      </p:sp>
    </p:spTree>
    <p:extLst>
      <p:ext uri="{BB962C8B-B14F-4D97-AF65-F5344CB8AC3E}">
        <p14:creationId xmlns:p14="http://schemas.microsoft.com/office/powerpoint/2010/main" val="101652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25E05-BF97-41ED-90F8-07CCB079EA17}" type="slidenum">
              <a:rPr lang="en-US" smtClean="0"/>
              <a:t>20</a:t>
            </a:fld>
            <a:endParaRPr lang="en-US"/>
          </a:p>
        </p:txBody>
      </p:sp>
    </p:spTree>
    <p:extLst>
      <p:ext uri="{BB962C8B-B14F-4D97-AF65-F5344CB8AC3E}">
        <p14:creationId xmlns:p14="http://schemas.microsoft.com/office/powerpoint/2010/main" val="415614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25E05-BF97-41ED-90F8-07CCB079EA17}" type="slidenum">
              <a:rPr lang="en-US" smtClean="0"/>
              <a:t>22</a:t>
            </a:fld>
            <a:endParaRPr lang="en-US"/>
          </a:p>
        </p:txBody>
      </p:sp>
    </p:spTree>
    <p:extLst>
      <p:ext uri="{BB962C8B-B14F-4D97-AF65-F5344CB8AC3E}">
        <p14:creationId xmlns:p14="http://schemas.microsoft.com/office/powerpoint/2010/main" val="410378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dirty="0"/>
              <a:t>Limiting factor on range openings is, of course, volunteer RSOs.</a:t>
            </a:r>
          </a:p>
          <a:p>
            <a:endParaRPr lang="en-US" dirty="0"/>
          </a:p>
          <a:p>
            <a:pPr marL="173370" indent="-173370">
              <a:buFont typeface="Wingdings" panose="05000000000000000000" pitchFamily="2" charset="2"/>
              <a:buChar char="Ø"/>
            </a:pPr>
            <a:r>
              <a:rPr lang="en-US" dirty="0"/>
              <a:t>Range Management Branch requires a dedicated OIC &amp; RSO on each range.  Effectively meaning we need three – four RSOs per range.</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92 range days available each year.  (46 weekends)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15 RSOs haven’t opened a range in the past 12 months.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925E05-BF97-41ED-90F8-07CCB079EA17}" type="slidenum">
              <a:rPr lang="en-US" smtClean="0"/>
              <a:t>23</a:t>
            </a:fld>
            <a:endParaRPr lang="en-US"/>
          </a:p>
        </p:txBody>
      </p:sp>
    </p:spTree>
    <p:extLst>
      <p:ext uri="{BB962C8B-B14F-4D97-AF65-F5344CB8AC3E}">
        <p14:creationId xmlns:p14="http://schemas.microsoft.com/office/powerpoint/2010/main" val="58227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dirty="0"/>
              <a:t>77 weekend days available from January to September.</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Ranges closed 30 days (28 outside our control) or 39% of the available time</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Ranges opened 47 days or 61% of the available time</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Board goal to have a General Purpose Range (like Range 1 or Range 305) open every weekend and we were very close to achieving that with a GP Range open 29 days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Other numbers speak for themselves</a:t>
            </a:r>
          </a:p>
          <a:p>
            <a:pPr marL="173370" indent="-17337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13925E05-BF97-41ED-90F8-07CCB079EA17}" type="slidenum">
              <a:rPr lang="en-US" smtClean="0"/>
              <a:t>24</a:t>
            </a:fld>
            <a:endParaRPr lang="en-US"/>
          </a:p>
        </p:txBody>
      </p:sp>
    </p:spTree>
    <p:extLst>
      <p:ext uri="{BB962C8B-B14F-4D97-AF65-F5344CB8AC3E}">
        <p14:creationId xmlns:p14="http://schemas.microsoft.com/office/powerpoint/2010/main" val="290778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dirty="0"/>
              <a:t>Club has conducted 19 matches to date</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USPSA and Steel Challenge are self-sustaining and part of their profits are covering expenses in other areas.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Objective is to have each shooting discipline cover their own expenses and to permit infrastructure sustainment and improvement where possible.</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We cancelled our Trap and Skeet matches this year and with the clubs focus on improving the fields and throwers we hope to get matches up and running this spring.</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Any questions?</a:t>
            </a:r>
          </a:p>
          <a:p>
            <a:pPr marL="173370" indent="-173370">
              <a:buFont typeface="Wingdings" panose="05000000000000000000" pitchFamily="2" charset="2"/>
              <a:buChar char="Ø"/>
            </a:pPr>
            <a:r>
              <a:rPr lang="en-US" dirty="0"/>
              <a:t>Tim?</a:t>
            </a:r>
          </a:p>
          <a:p>
            <a:pPr marL="173370" indent="-173370">
              <a:buFont typeface="Wingdings" panose="05000000000000000000" pitchFamily="2" charset="2"/>
              <a:buChar char="Ø"/>
            </a:pPr>
            <a:r>
              <a:rPr lang="en-US" dirty="0"/>
              <a:t>Shawn / Jim?</a:t>
            </a:r>
          </a:p>
          <a:p>
            <a:pPr marL="173370" indent="-173370">
              <a:buFont typeface="Wingdings" panose="05000000000000000000" pitchFamily="2" charset="2"/>
              <a:buChar char="Ø"/>
            </a:pPr>
            <a:r>
              <a:rPr lang="en-US" dirty="0"/>
              <a:t>Jim Otto / Rich?</a:t>
            </a:r>
          </a:p>
          <a:p>
            <a:pPr marL="173370" indent="-173370">
              <a:buFont typeface="Wingdings" panose="05000000000000000000" pitchFamily="2" charset="2"/>
              <a:buChar char="Ø"/>
            </a:pPr>
            <a:r>
              <a:rPr lang="en-US" dirty="0"/>
              <a:t>Matt?</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Range 4 conducts its own match called the Milk Jug Challenge.  Skip did you want to add anything at this point in the meeting?</a:t>
            </a:r>
          </a:p>
        </p:txBody>
      </p:sp>
      <p:sp>
        <p:nvSpPr>
          <p:cNvPr id="4" name="Slide Number Placeholder 3"/>
          <p:cNvSpPr>
            <a:spLocks noGrp="1"/>
          </p:cNvSpPr>
          <p:nvPr>
            <p:ph type="sldNum" sz="quarter" idx="5"/>
          </p:nvPr>
        </p:nvSpPr>
        <p:spPr/>
        <p:txBody>
          <a:bodyPr/>
          <a:lstStyle/>
          <a:p>
            <a:fld id="{13925E05-BF97-41ED-90F8-07CCB079EA17}" type="slidenum">
              <a:rPr lang="en-US" smtClean="0"/>
              <a:t>25</a:t>
            </a:fld>
            <a:endParaRPr lang="en-US"/>
          </a:p>
        </p:txBody>
      </p:sp>
    </p:spTree>
    <p:extLst>
      <p:ext uri="{BB962C8B-B14F-4D97-AF65-F5344CB8AC3E}">
        <p14:creationId xmlns:p14="http://schemas.microsoft.com/office/powerpoint/2010/main" val="214568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25E05-BF97-41ED-90F8-07CCB079EA17}" type="slidenum">
              <a:rPr lang="en-US" smtClean="0"/>
              <a:t>26</a:t>
            </a:fld>
            <a:endParaRPr lang="en-US"/>
          </a:p>
        </p:txBody>
      </p:sp>
    </p:spTree>
    <p:extLst>
      <p:ext uri="{BB962C8B-B14F-4D97-AF65-F5344CB8AC3E}">
        <p14:creationId xmlns:p14="http://schemas.microsoft.com/office/powerpoint/2010/main" val="198694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dirty="0"/>
              <a:t>The club continues to receive very positive comments regarding the professionalism and consistency of our marksmanship matches.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Attributable to the amount of effort from our volunteer match directors</a:t>
            </a:r>
          </a:p>
          <a:p>
            <a:pPr marL="173370" indent="-173370">
              <a:buFont typeface="Wingdings" panose="05000000000000000000" pitchFamily="2" charset="2"/>
              <a:buChar char="Ø"/>
            </a:pPr>
            <a:endParaRPr lang="en-US" dirty="0"/>
          </a:p>
          <a:p>
            <a:pPr marL="173370" indent="-173370">
              <a:buFont typeface="Wingdings" panose="05000000000000000000" pitchFamily="2" charset="2"/>
              <a:buChar char="Ø"/>
            </a:pPr>
            <a:r>
              <a:rPr lang="en-US" dirty="0"/>
              <a:t>Tim Hichak, Zach Basich – USPSA</a:t>
            </a:r>
          </a:p>
          <a:p>
            <a:pPr marL="173370" indent="-173370">
              <a:buFont typeface="Wingdings" panose="05000000000000000000" pitchFamily="2" charset="2"/>
              <a:buChar char="Ø"/>
            </a:pPr>
            <a:r>
              <a:rPr lang="en-US" dirty="0"/>
              <a:t>Shawn Pratt, Jim Wisniewski – Steel Challenge</a:t>
            </a:r>
          </a:p>
          <a:p>
            <a:pPr marL="173370" indent="-173370">
              <a:buFont typeface="Wingdings" panose="05000000000000000000" pitchFamily="2" charset="2"/>
              <a:buChar char="Ø"/>
            </a:pPr>
            <a:r>
              <a:rPr lang="en-US" dirty="0"/>
              <a:t>Jim Morgan, Jim Otto, Rich Martinez – Vintage Precision Rifle</a:t>
            </a:r>
          </a:p>
          <a:p>
            <a:pPr marL="173370" indent="-173370">
              <a:buFont typeface="Wingdings" panose="05000000000000000000" pitchFamily="2" charset="2"/>
              <a:buChar char="Ø"/>
            </a:pPr>
            <a:r>
              <a:rPr lang="en-US" dirty="0"/>
              <a:t>Matt Gundlach - </a:t>
            </a:r>
            <a:r>
              <a:rPr lang="en-US" dirty="0" err="1"/>
              <a:t>MultiGun</a:t>
            </a:r>
            <a:endParaRPr lang="en-US" dirty="0"/>
          </a:p>
        </p:txBody>
      </p:sp>
      <p:sp>
        <p:nvSpPr>
          <p:cNvPr id="4" name="Slide Number Placeholder 3"/>
          <p:cNvSpPr>
            <a:spLocks noGrp="1"/>
          </p:cNvSpPr>
          <p:nvPr>
            <p:ph type="sldNum" sz="quarter" idx="5"/>
          </p:nvPr>
        </p:nvSpPr>
        <p:spPr/>
        <p:txBody>
          <a:bodyPr/>
          <a:lstStyle/>
          <a:p>
            <a:fld id="{13925E05-BF97-41ED-90F8-07CCB079EA17}" type="slidenum">
              <a:rPr lang="en-US" smtClean="0"/>
              <a:t>27</a:t>
            </a:fld>
            <a:endParaRPr lang="en-US"/>
          </a:p>
        </p:txBody>
      </p:sp>
    </p:spTree>
    <p:extLst>
      <p:ext uri="{BB962C8B-B14F-4D97-AF65-F5344CB8AC3E}">
        <p14:creationId xmlns:p14="http://schemas.microsoft.com/office/powerpoint/2010/main" val="194033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3AD52-624D-4D63-8F58-3D3E41FD8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E3D19D-63E9-47B8-8FE0-2190973FC1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D170A-81D0-49B0-AC72-0D82D1280E8D}"/>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FB351FA5-7271-40CB-9540-02EDD24E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FB3F6-D40C-4682-9698-EFF9C9F6FB8A}"/>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112028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6AADB-8B98-4322-918D-E4535F4CE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9838C-7BB8-41E8-9C3F-7A728E2713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773A6-01C0-4C12-A2A6-402385648147}"/>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AE3BA279-9AD9-4CDD-A6BF-4E88084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494B4-C735-44AE-A8DF-EE86AB4487BE}"/>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252327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A4EE8F-E3A7-47C7-A74E-5BB019B84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AD42AA-5FB1-4A01-86CC-7E66898A9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FB72F-2685-4EE5-B1D3-4A099F989568}"/>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7D484A18-7146-4047-8D9B-65AF87F14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DACE4-4616-4B26-9E0D-DC55E4620B50}"/>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30687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3E9-B27C-4AD2-B273-9D24A07C9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9DCEA-1760-49C2-8E6C-F2181BFBFB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54CF6-6A6A-4A40-943E-BD246B6781BA}"/>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AF6C1CF3-4C2A-480B-9DDC-F921063CC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9CADC-D506-4596-931C-8784E797579A}"/>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418463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D1E8-9049-435C-AFF6-264C8ED31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B85D36-8BFD-434A-A00E-B049DE826F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9CF932-AFF4-472F-9B21-9BEA8FFDFA95}"/>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9FB6631F-E6B0-411D-89EA-ED1016C7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E8AB2-15F2-4C95-9DCA-8E0DA6DB38D4}"/>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353599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3F8D-DF54-4B45-9367-954A1FC26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9E384-8946-4A92-B1D1-56A21C582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FB61D-A911-463C-BCBC-C486F12881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86A9E-B16E-4D16-B2DF-ED741F2A6A71}"/>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6" name="Footer Placeholder 5">
            <a:extLst>
              <a:ext uri="{FF2B5EF4-FFF2-40B4-BE49-F238E27FC236}">
                <a16:creationId xmlns:a16="http://schemas.microsoft.com/office/drawing/2014/main" id="{EE922753-F32E-4983-A1B9-8EC219CD2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DB935-46D6-475F-85FE-F0DBD7C193F2}"/>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372217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6E11-89F9-42E5-A258-382338688B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356E94-DF03-492A-AD20-EB710545C2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3BF836-1534-4743-9010-B3207CC4F2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6D283-E852-4789-AC63-3D91C18B1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C3A3A3-3791-48F8-85AD-385FD73694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6606F5-0E3C-489C-9CA4-70307500A029}"/>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8" name="Footer Placeholder 7">
            <a:extLst>
              <a:ext uri="{FF2B5EF4-FFF2-40B4-BE49-F238E27FC236}">
                <a16:creationId xmlns:a16="http://schemas.microsoft.com/office/drawing/2014/main" id="{1F7F13D0-BB3B-4465-A212-13702A18F8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7679D-193E-4614-8DFB-509584C5A63E}"/>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316712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C648-20F1-437D-9AB5-C9E54F9838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4D257-F2A7-4305-B645-2A857420EA6B}"/>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4" name="Footer Placeholder 3">
            <a:extLst>
              <a:ext uri="{FF2B5EF4-FFF2-40B4-BE49-F238E27FC236}">
                <a16:creationId xmlns:a16="http://schemas.microsoft.com/office/drawing/2014/main" id="{A6DE399E-1AF1-4EC5-A8C5-7EC2EC1D24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7A6FD6-F335-49FE-A1BC-9E223AB7EA0A}"/>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1640181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DE2F5-6139-433A-AC35-C61C4596E45F}"/>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3" name="Footer Placeholder 2">
            <a:extLst>
              <a:ext uri="{FF2B5EF4-FFF2-40B4-BE49-F238E27FC236}">
                <a16:creationId xmlns:a16="http://schemas.microsoft.com/office/drawing/2014/main" id="{CB39CB7B-1BCB-489F-9B31-C5EE2269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E542CD-0EAB-46F0-9D0B-2C72026CCE4D}"/>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229896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C735-3368-4B25-8608-96430285A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3F3FA0-30D5-4EA7-B927-B174BCF2D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6A5502-025D-4EEA-9A7B-8DEBFD942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C6EBE-5456-405D-AFF2-E3949DD6DBE3}"/>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6" name="Footer Placeholder 5">
            <a:extLst>
              <a:ext uri="{FF2B5EF4-FFF2-40B4-BE49-F238E27FC236}">
                <a16:creationId xmlns:a16="http://schemas.microsoft.com/office/drawing/2014/main" id="{2A5B2AFD-75BF-4EE2-8E19-B2423984D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98995-702F-49FE-A7D2-9B3DA12C68C3}"/>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282164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5EBC-6FAF-4470-A325-97D842FC5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D499F9-D7C8-4C60-B597-9E9B2CF74B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445282-9F13-4EE4-9D4F-851C35EFB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7348F-9ED3-4852-894D-8541EA08FCAA}"/>
              </a:ext>
            </a:extLst>
          </p:cNvPr>
          <p:cNvSpPr>
            <a:spLocks noGrp="1"/>
          </p:cNvSpPr>
          <p:nvPr>
            <p:ph type="dt" sz="half" idx="10"/>
          </p:nvPr>
        </p:nvSpPr>
        <p:spPr/>
        <p:txBody>
          <a:bodyPr/>
          <a:lstStyle/>
          <a:p>
            <a:fld id="{0FEEFB31-4C62-4697-ABB9-F6A1417E8D44}" type="datetimeFigureOut">
              <a:rPr lang="en-US" smtClean="0"/>
              <a:t>10/18/2021</a:t>
            </a:fld>
            <a:endParaRPr lang="en-US"/>
          </a:p>
        </p:txBody>
      </p:sp>
      <p:sp>
        <p:nvSpPr>
          <p:cNvPr id="6" name="Footer Placeholder 5">
            <a:extLst>
              <a:ext uri="{FF2B5EF4-FFF2-40B4-BE49-F238E27FC236}">
                <a16:creationId xmlns:a16="http://schemas.microsoft.com/office/drawing/2014/main" id="{4310C523-425E-4629-8F5A-1DF9C78EDC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733CE-BCE8-4CB3-A02E-E9CE04158675}"/>
              </a:ext>
            </a:extLst>
          </p:cNvPr>
          <p:cNvSpPr>
            <a:spLocks noGrp="1"/>
          </p:cNvSpPr>
          <p:nvPr>
            <p:ph type="sldNum" sz="quarter" idx="12"/>
          </p:nvPr>
        </p:nvSpPr>
        <p:spPr/>
        <p:txBody>
          <a:bodyPr/>
          <a:lstStyle/>
          <a:p>
            <a:fld id="{C904F681-A580-44ED-B71F-573498A69250}" type="slidenum">
              <a:rPr lang="en-US" smtClean="0"/>
              <a:t>‹#›</a:t>
            </a:fld>
            <a:endParaRPr lang="en-US"/>
          </a:p>
        </p:txBody>
      </p:sp>
    </p:spTree>
    <p:extLst>
      <p:ext uri="{BB962C8B-B14F-4D97-AF65-F5344CB8AC3E}">
        <p14:creationId xmlns:p14="http://schemas.microsoft.com/office/powerpoint/2010/main" val="57824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35B731-3202-4C70-A236-E8B5DF8CC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5D6E4C-2C3D-464A-88FE-84B33B668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5FE11-F5D5-4246-8C5B-F45283A20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EFB31-4C62-4697-ABB9-F6A1417E8D44}" type="datetimeFigureOut">
              <a:rPr lang="en-US" smtClean="0"/>
              <a:t>10/18/2021</a:t>
            </a:fld>
            <a:endParaRPr lang="en-US"/>
          </a:p>
        </p:txBody>
      </p:sp>
      <p:sp>
        <p:nvSpPr>
          <p:cNvPr id="5" name="Footer Placeholder 4">
            <a:extLst>
              <a:ext uri="{FF2B5EF4-FFF2-40B4-BE49-F238E27FC236}">
                <a16:creationId xmlns:a16="http://schemas.microsoft.com/office/drawing/2014/main" id="{D831230A-4799-4DE0-90A0-4EFFD856A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517229-3B9B-40CE-8483-512A5ED8F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4F681-A580-44ED-B71F-573498A69250}" type="slidenum">
              <a:rPr lang="en-US" smtClean="0"/>
              <a:t>‹#›</a:t>
            </a:fld>
            <a:endParaRPr lang="en-US"/>
          </a:p>
        </p:txBody>
      </p:sp>
    </p:spTree>
    <p:extLst>
      <p:ext uri="{BB962C8B-B14F-4D97-AF65-F5344CB8AC3E}">
        <p14:creationId xmlns:p14="http://schemas.microsoft.com/office/powerpoint/2010/main" val="1348450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6.emf"/><Relationship Id="rId5" Type="http://schemas.openxmlformats.org/officeDocument/2006/relationships/package" Target="../embeddings/Microsoft_Excel_Worksheet.xlsx"/><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standing next to an umbrella&#10;&#10;Description automatically generated">
            <a:extLst>
              <a:ext uri="{FF2B5EF4-FFF2-40B4-BE49-F238E27FC236}">
                <a16:creationId xmlns:a16="http://schemas.microsoft.com/office/drawing/2014/main" id="{A94BD709-ADB5-4107-AAC9-9B52E843B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803" y="1701178"/>
            <a:ext cx="2563636" cy="1922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200" i="1" dirty="0">
                <a:latin typeface="+mn-lt"/>
              </a:rPr>
              <a:t>Quantico Shooting Club 3rd Quarter 2021 Member Meeting</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pic>
        <p:nvPicPr>
          <p:cNvPr id="38" name="Picture 37" descr="A picture containing grass, outdoor, sitting, cow&#10;&#10;Description automatically generated">
            <a:extLst>
              <a:ext uri="{FF2B5EF4-FFF2-40B4-BE49-F238E27FC236}">
                <a16:creationId xmlns:a16="http://schemas.microsoft.com/office/drawing/2014/main" id="{DBB5BCE8-3301-4163-8771-4DC89087A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779" y="1352797"/>
            <a:ext cx="2563636" cy="1922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8" descr="A person in a military uniform&#10;&#10;Description automatically generated">
            <a:extLst>
              <a:ext uri="{FF2B5EF4-FFF2-40B4-BE49-F238E27FC236}">
                <a16:creationId xmlns:a16="http://schemas.microsoft.com/office/drawing/2014/main" id="{3ABDD8FD-25A4-48F5-8F88-4773FBB8D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97" y="3471923"/>
            <a:ext cx="2547166" cy="191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couple of people that are standing in the grass&#10;&#10;Description automatically generated">
            <a:extLst>
              <a:ext uri="{FF2B5EF4-FFF2-40B4-BE49-F238E27FC236}">
                <a16:creationId xmlns:a16="http://schemas.microsoft.com/office/drawing/2014/main" id="{987606A3-A1EA-4DD8-B701-510D555F5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688" y="1663366"/>
            <a:ext cx="2607991" cy="195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37F6362-DC6E-4F95-8898-7CA5E40D9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11" name="Picture 10" descr="A picture containing outdoor, ground, tree, sky&#10;&#10;Description automatically generated">
            <a:extLst>
              <a:ext uri="{FF2B5EF4-FFF2-40B4-BE49-F238E27FC236}">
                <a16:creationId xmlns:a16="http://schemas.microsoft.com/office/drawing/2014/main" id="{BE1211AA-71B0-4640-A226-B5A6A4581B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54" y="1319531"/>
            <a:ext cx="2607991" cy="1955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icture containing outdoor, person, ground&#10;&#10;Description automatically generated">
            <a:extLst>
              <a:ext uri="{FF2B5EF4-FFF2-40B4-BE49-F238E27FC236}">
                <a16:creationId xmlns:a16="http://schemas.microsoft.com/office/drawing/2014/main" id="{8512F489-E369-40B1-B542-6E702EDF0A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5803" y="3798651"/>
            <a:ext cx="2563637" cy="1922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icture containing outdoor, person, sport, net&#10;&#10;Description automatically generated">
            <a:extLst>
              <a:ext uri="{FF2B5EF4-FFF2-40B4-BE49-F238E27FC236}">
                <a16:creationId xmlns:a16="http://schemas.microsoft.com/office/drawing/2014/main" id="{DDC50526-3C32-4D82-88A3-0EC938481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9689" y="3820303"/>
            <a:ext cx="2607991" cy="195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picture containing grass, outdoor, sky, tree&#10;&#10;Description automatically generated">
            <a:extLst>
              <a:ext uri="{FF2B5EF4-FFF2-40B4-BE49-F238E27FC236}">
                <a16:creationId xmlns:a16="http://schemas.microsoft.com/office/drawing/2014/main" id="{B5F24DD2-6660-40AB-A163-A731592186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154" y="3471923"/>
            <a:ext cx="2607990" cy="195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034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182254"/>
            <a:ext cx="11426397" cy="49947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Any additional Old Business?</a:t>
            </a:r>
          </a:p>
        </p:txBody>
      </p:sp>
      <p:sp>
        <p:nvSpPr>
          <p:cNvPr id="11" name="Date Placeholder 10">
            <a:extLst>
              <a:ext uri="{FF2B5EF4-FFF2-40B4-BE49-F238E27FC236}">
                <a16:creationId xmlns:a16="http://schemas.microsoft.com/office/drawing/2014/main" id="{2D531F37-D5BA-40CB-8DEA-4A348D09C081}"/>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422D8719-D546-4115-B2F9-12A078653C82}"/>
              </a:ext>
            </a:extLst>
          </p:cNvPr>
          <p:cNvSpPr>
            <a:spLocks noGrp="1"/>
          </p:cNvSpPr>
          <p:nvPr>
            <p:ph type="sldNum" sz="quarter" idx="12"/>
          </p:nvPr>
        </p:nvSpPr>
        <p:spPr/>
        <p:txBody>
          <a:bodyPr/>
          <a:lstStyle/>
          <a:p>
            <a:r>
              <a:rPr lang="en-US" dirty="0">
                <a:solidFill>
                  <a:schemeClr val="tx1"/>
                </a:solidFill>
              </a:rPr>
              <a:t>9</a:t>
            </a:r>
          </a:p>
        </p:txBody>
      </p:sp>
      <p:sp>
        <p:nvSpPr>
          <p:cNvPr id="3" name="Footer Placeholder 2">
            <a:extLst>
              <a:ext uri="{FF2B5EF4-FFF2-40B4-BE49-F238E27FC236}">
                <a16:creationId xmlns:a16="http://schemas.microsoft.com/office/drawing/2014/main" id="{992E15F9-C17A-479A-A114-71DF028CB5FB}"/>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845945BA-44B2-4579-A7CD-B45C91DDB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322156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Board Activities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10</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Wingdings" panose="05000000000000000000" pitchFamily="2" charset="2"/>
              <a:buChar char="Ø"/>
            </a:pPr>
            <a:r>
              <a:rPr lang="en-US" dirty="0"/>
              <a:t>Some of the Board’s activities the past quarter:</a:t>
            </a:r>
          </a:p>
        </p:txBody>
      </p:sp>
      <p:graphicFrame>
        <p:nvGraphicFramePr>
          <p:cNvPr id="3" name="Table 6">
            <a:extLst>
              <a:ext uri="{FF2B5EF4-FFF2-40B4-BE49-F238E27FC236}">
                <a16:creationId xmlns:a16="http://schemas.microsoft.com/office/drawing/2014/main" id="{3BE25F23-0122-4918-A7D8-8A2DD038410A}"/>
              </a:ext>
            </a:extLst>
          </p:cNvPr>
          <p:cNvGraphicFramePr>
            <a:graphicFrameLocks noGrp="1"/>
          </p:cNvGraphicFramePr>
          <p:nvPr>
            <p:extLst>
              <p:ext uri="{D42A27DB-BD31-4B8C-83A1-F6EECF244321}">
                <p14:modId xmlns:p14="http://schemas.microsoft.com/office/powerpoint/2010/main" val="1033372443"/>
              </p:ext>
            </p:extLst>
          </p:nvPr>
        </p:nvGraphicFramePr>
        <p:xfrm>
          <a:off x="471955" y="1466137"/>
          <a:ext cx="11426397" cy="4912360"/>
        </p:xfrm>
        <a:graphic>
          <a:graphicData uri="http://schemas.openxmlformats.org/drawingml/2006/table">
            <a:tbl>
              <a:tblPr firstRow="1" bandRow="1">
                <a:tableStyleId>{5C22544A-7EE6-4342-B048-85BDC9FD1C3A}</a:tableStyleId>
              </a:tblPr>
              <a:tblGrid>
                <a:gridCol w="3808799">
                  <a:extLst>
                    <a:ext uri="{9D8B030D-6E8A-4147-A177-3AD203B41FA5}">
                      <a16:colId xmlns:a16="http://schemas.microsoft.com/office/drawing/2014/main" val="3786268272"/>
                    </a:ext>
                  </a:extLst>
                </a:gridCol>
                <a:gridCol w="3808799">
                  <a:extLst>
                    <a:ext uri="{9D8B030D-6E8A-4147-A177-3AD203B41FA5}">
                      <a16:colId xmlns:a16="http://schemas.microsoft.com/office/drawing/2014/main" val="2182272508"/>
                    </a:ext>
                  </a:extLst>
                </a:gridCol>
                <a:gridCol w="3808799">
                  <a:extLst>
                    <a:ext uri="{9D8B030D-6E8A-4147-A177-3AD203B41FA5}">
                      <a16:colId xmlns:a16="http://schemas.microsoft.com/office/drawing/2014/main" val="3535208670"/>
                    </a:ext>
                  </a:extLst>
                </a:gridCol>
              </a:tblGrid>
              <a:tr h="370840">
                <a:tc gridSpan="3">
                  <a:txBody>
                    <a:bodyPr/>
                    <a:lstStyle/>
                    <a:p>
                      <a:pPr algn="ctr"/>
                      <a:r>
                        <a:rPr lang="en-US" dirty="0"/>
                        <a:t>SAMPLE OF ONGOING BOARD PROJECTS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5693303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Installed a mini-split HVAC /Heat Pump to replace the window A/C –  also adds heating for winter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Stained the shotgun retention fences to prevent further UV and weather damage / deterioration </a:t>
                      </a:r>
                    </a:p>
                  </a:txBody>
                  <a:tcPr/>
                </a:tc>
                <a:tc>
                  <a:txBody>
                    <a:bodyPr/>
                    <a:lstStyle/>
                    <a:p>
                      <a:pPr marL="285750" indent="-285750">
                        <a:buFont typeface="Wingdings" panose="05000000000000000000" pitchFamily="2" charset="2"/>
                        <a:buChar char="Ø"/>
                      </a:pPr>
                      <a:r>
                        <a:rPr lang="en-US" sz="1600" dirty="0"/>
                        <a:t>Removed six oak trees from the property – dead for years and dropping limbs creating a hazard</a:t>
                      </a:r>
                    </a:p>
                  </a:txBody>
                  <a:tcPr/>
                </a:tc>
                <a:extLst>
                  <a:ext uri="{0D108BD9-81ED-4DB2-BD59-A6C34878D82A}">
                    <a16:rowId xmlns:a16="http://schemas.microsoft.com/office/drawing/2014/main" val="42353420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Initiated an RSO Certification Course to meet USMC/MCBQ requirements – Held five courses since August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Fixed the club’s website, the back end CIVI-CRM database and back paid the vendor - $7,500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Installed </a:t>
                      </a:r>
                      <a:r>
                        <a:rPr lang="en-US" sz="1600" dirty="0" err="1"/>
                        <a:t>EzPull</a:t>
                      </a:r>
                      <a:r>
                        <a:rPr lang="en-US" sz="1600" dirty="0"/>
                        <a:t> wireless controllers on Fields 1 &amp; 2 – Eliminates non-payment  losses of about $2,000 annually</a:t>
                      </a:r>
                    </a:p>
                  </a:txBody>
                  <a:tcPr/>
                </a:tc>
                <a:extLst>
                  <a:ext uri="{0D108BD9-81ED-4DB2-BD59-A6C34878D82A}">
                    <a16:rowId xmlns:a16="http://schemas.microsoft.com/office/drawing/2014/main" val="99855667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Replaced 60-year-old club windows with six new vinyl windows - $4,500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Asphalt sealed the roofs of three storage Conex’s, 2 of which were leaking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Initiated a reclamation project by the shotgun trailer to limit erosion</a:t>
                      </a:r>
                    </a:p>
                  </a:txBody>
                  <a:tcPr/>
                </a:tc>
                <a:extLst>
                  <a:ext uri="{0D108BD9-81ED-4DB2-BD59-A6C34878D82A}">
                    <a16:rowId xmlns:a16="http://schemas.microsoft.com/office/drawing/2014/main" val="141069017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Initiated a work order to replace the exterior Green House door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Bought a new Zero-Turn 60” mower to supplement the JD Tractor - $6450</a:t>
                      </a:r>
                    </a:p>
                  </a:txBody>
                  <a:tcPr/>
                </a:tc>
                <a:tc>
                  <a:txBody>
                    <a:bodyPr/>
                    <a:lstStyle/>
                    <a:p>
                      <a:pPr marL="285750" indent="-285750">
                        <a:buFont typeface="Wingdings" panose="05000000000000000000" pitchFamily="2" charset="2"/>
                        <a:buChar char="Ø"/>
                      </a:pPr>
                      <a:r>
                        <a:rPr lang="en-US" sz="1600" dirty="0"/>
                        <a:t>Bunker Controller back to </a:t>
                      </a:r>
                      <a:r>
                        <a:rPr lang="en-US" sz="1600" dirty="0" err="1"/>
                        <a:t>DueMatic</a:t>
                      </a:r>
                      <a:r>
                        <a:rPr lang="en-US" sz="1600" dirty="0"/>
                        <a:t> - LCD Display Bad – Returned INOP</a:t>
                      </a:r>
                    </a:p>
                  </a:txBody>
                  <a:tcPr/>
                </a:tc>
                <a:extLst>
                  <a:ext uri="{0D108BD9-81ED-4DB2-BD59-A6C34878D82A}">
                    <a16:rowId xmlns:a16="http://schemas.microsoft.com/office/drawing/2014/main" val="209891711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Removed unused poles and stands from shotgun to speed mowing of fields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Purchased a T-Post Driver and Hammer Drills for USPSA / Steel Challenge - $750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Received a 20’ TEU storage Conex for PRS matches – Placed by Range 4</a:t>
                      </a:r>
                    </a:p>
                  </a:txBody>
                  <a:tcPr/>
                </a:tc>
                <a:extLst>
                  <a:ext uri="{0D108BD9-81ED-4DB2-BD59-A6C34878D82A}">
                    <a16:rowId xmlns:a16="http://schemas.microsoft.com/office/drawing/2014/main" val="1468968079"/>
                  </a:ext>
                </a:extLst>
              </a:tr>
              <a:tr h="370840">
                <a:tc>
                  <a:txBody>
                    <a:bodyPr/>
                    <a:lstStyle/>
                    <a:p>
                      <a:pPr marL="285750" indent="-285750">
                        <a:buFont typeface="Wingdings" panose="05000000000000000000" pitchFamily="2" charset="2"/>
                        <a:buChar char="Ø"/>
                      </a:pPr>
                      <a:r>
                        <a:rPr lang="en-US" sz="1600" dirty="0"/>
                        <a:t>Scheduled a KD frame work party to rehab frames used in matches and at R4</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Cleaned and edged the four shotgun field walkways</a:t>
                      </a:r>
                    </a:p>
                  </a:txBody>
                  <a:tcPr/>
                </a:tc>
                <a:tc>
                  <a:txBody>
                    <a:bodyPr/>
                    <a:lstStyle/>
                    <a:p>
                      <a:pPr marL="285750" indent="-285750">
                        <a:buFont typeface="Wingdings" panose="05000000000000000000" pitchFamily="2" charset="2"/>
                        <a:buChar char="Ø"/>
                      </a:pPr>
                      <a:r>
                        <a:rPr lang="en-US" sz="1600" dirty="0"/>
                        <a:t>Approved a wireless </a:t>
                      </a:r>
                      <a:r>
                        <a:rPr lang="en-US" sz="1600" dirty="0" err="1"/>
                        <a:t>EzPull</a:t>
                      </a:r>
                      <a:r>
                        <a:rPr lang="en-US" sz="1600" dirty="0"/>
                        <a:t> system for American Trap - $1,500 </a:t>
                      </a:r>
                    </a:p>
                  </a:txBody>
                  <a:tcPr/>
                </a:tc>
                <a:extLst>
                  <a:ext uri="{0D108BD9-81ED-4DB2-BD59-A6C34878D82A}">
                    <a16:rowId xmlns:a16="http://schemas.microsoft.com/office/drawing/2014/main" val="2922875795"/>
                  </a:ext>
                </a:extLst>
              </a:tr>
              <a:tr h="370840">
                <a:tc>
                  <a:txBody>
                    <a:bodyPr/>
                    <a:lstStyle/>
                    <a:p>
                      <a:pPr marL="285750" indent="-285750">
                        <a:buFont typeface="Wingdings" panose="05000000000000000000" pitchFamily="2" charset="2"/>
                        <a:buChar char="Ø"/>
                      </a:pPr>
                      <a:r>
                        <a:rPr lang="en-US" sz="1600" dirty="0"/>
                        <a:t>Painted the road barriers along the international drive for safety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Changed the brakes on the skeet field 1 machines and recalibrated the throwers</a:t>
                      </a:r>
                    </a:p>
                  </a:txBody>
                  <a:tcPr/>
                </a:tc>
                <a:tc>
                  <a:txBody>
                    <a:bodyPr/>
                    <a:lstStyle/>
                    <a:p>
                      <a:pPr marL="285750" indent="-285750">
                        <a:buFont typeface="Wingdings" panose="05000000000000000000" pitchFamily="2" charset="2"/>
                        <a:buChar char="Ø"/>
                      </a:pPr>
                      <a:r>
                        <a:rPr lang="en-US" sz="1600" dirty="0"/>
                        <a:t>Cleaned Green Conex and arranged for tool storage – Sealed for rodent control </a:t>
                      </a:r>
                    </a:p>
                  </a:txBody>
                  <a:tcPr/>
                </a:tc>
                <a:extLst>
                  <a:ext uri="{0D108BD9-81ED-4DB2-BD59-A6C34878D82A}">
                    <a16:rowId xmlns:a16="http://schemas.microsoft.com/office/drawing/2014/main" val="1420358759"/>
                  </a:ext>
                </a:extLst>
              </a:tr>
            </a:tbl>
          </a:graphicData>
        </a:graphic>
      </p:graphicFrame>
      <p:pic>
        <p:nvPicPr>
          <p:cNvPr id="10" name="Picture 9">
            <a:extLst>
              <a:ext uri="{FF2B5EF4-FFF2-40B4-BE49-F238E27FC236}">
                <a16:creationId xmlns:a16="http://schemas.microsoft.com/office/drawing/2014/main" id="{E155D310-6006-4D1B-BC89-147F7B400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825793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Board Projects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11</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20" name="Picture 19">
            <a:extLst>
              <a:ext uri="{FF2B5EF4-FFF2-40B4-BE49-F238E27FC236}">
                <a16:creationId xmlns:a16="http://schemas.microsoft.com/office/drawing/2014/main" id="{226146F3-C7CD-4995-A815-7EB3FDB73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449" y="1154142"/>
            <a:ext cx="1875752" cy="2501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02E2388F-42F9-4D58-8CCB-2F181B0FC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723" y="1154142"/>
            <a:ext cx="3270909" cy="2453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a:extLst>
              <a:ext uri="{FF2B5EF4-FFF2-40B4-BE49-F238E27FC236}">
                <a16:creationId xmlns:a16="http://schemas.microsoft.com/office/drawing/2014/main" id="{8D518E7A-A5B0-48EB-A123-D0100E52E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757" y="3816829"/>
            <a:ext cx="3250837"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a:extLst>
              <a:ext uri="{FF2B5EF4-FFF2-40B4-BE49-F238E27FC236}">
                <a16:creationId xmlns:a16="http://schemas.microsoft.com/office/drawing/2014/main" id="{9F25774B-6CC5-43AD-874E-982C548E08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3400" y="3816829"/>
            <a:ext cx="3250837"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0EDAA901-7082-40F2-8153-2D31D9649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21" y="3816829"/>
            <a:ext cx="3244079"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a:extLst>
              <a:ext uri="{FF2B5EF4-FFF2-40B4-BE49-F238E27FC236}">
                <a16:creationId xmlns:a16="http://schemas.microsoft.com/office/drawing/2014/main" id="{766AFF6B-E19A-4F81-8877-F314509889BF}"/>
              </a:ext>
            </a:extLst>
          </p:cNvPr>
          <p:cNvPicPr>
            <a:picLocks noChangeAspect="1"/>
          </p:cNvPicPr>
          <p:nvPr/>
        </p:nvPicPr>
        <p:blipFill rotWithShape="1">
          <a:blip r:embed="rId8">
            <a:extLst>
              <a:ext uri="{28A0092B-C50C-407E-A947-70E740481C1C}">
                <a14:useLocalDpi xmlns:a14="http://schemas.microsoft.com/office/drawing/2010/main" val="0"/>
              </a:ext>
            </a:extLst>
          </a:blip>
          <a:srcRect l="22038" r="25432"/>
          <a:stretch/>
        </p:blipFill>
        <p:spPr>
          <a:xfrm>
            <a:off x="488387" y="1154142"/>
            <a:ext cx="1718211" cy="2453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B7B0E26-F587-4010-9C2F-9D67093782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9869" y="1154142"/>
            <a:ext cx="3274685" cy="2456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261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Board Projects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12</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25" name="Picture 24">
            <a:extLst>
              <a:ext uri="{FF2B5EF4-FFF2-40B4-BE49-F238E27FC236}">
                <a16:creationId xmlns:a16="http://schemas.microsoft.com/office/drawing/2014/main" id="{28FD19AE-30E9-4C22-A46C-57AF37F7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721" y="3816829"/>
            <a:ext cx="3250837"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9D950037-40F6-493C-BEA3-A27CEE4F3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45" y="3816829"/>
            <a:ext cx="3250836" cy="24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9E9B3F0D-C20E-47A4-BDBB-84612AFB8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1181332"/>
            <a:ext cx="3250836" cy="24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8485B701-E2BB-4510-AB98-98018583E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722" y="1181332"/>
            <a:ext cx="3250836" cy="24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74A57E93-DE24-415B-8088-C069813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545" y="1181332"/>
            <a:ext cx="3250836" cy="24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cluttered, miller&#10;&#10;Description automatically generated">
            <a:extLst>
              <a:ext uri="{FF2B5EF4-FFF2-40B4-BE49-F238E27FC236}">
                <a16:creationId xmlns:a16="http://schemas.microsoft.com/office/drawing/2014/main" id="{15EC4546-2898-42CE-8340-3B42AC40B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1514" y="3816829"/>
            <a:ext cx="3312721" cy="2539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525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Board Projects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13</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10" name="Picture 9">
            <a:extLst>
              <a:ext uri="{FF2B5EF4-FFF2-40B4-BE49-F238E27FC236}">
                <a16:creationId xmlns:a16="http://schemas.microsoft.com/office/drawing/2014/main" id="{D09372B9-37D3-4DD0-A6F3-B7E78AF06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96" y="3704200"/>
            <a:ext cx="3141704" cy="235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67EC2C4A-4AA9-423C-9978-CE4E1DF03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065128"/>
            <a:ext cx="4333875" cy="2461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3F98321A-01CD-4699-AABF-08C901FB1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96" y="1123950"/>
            <a:ext cx="3141704" cy="235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C30E0F43-C8CF-40CF-B0CC-369DBD6529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599" y="1065128"/>
            <a:ext cx="3250837"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5EF97184-503D-46A6-9CE1-97E056378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3681503"/>
            <a:ext cx="3250837" cy="2438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golf ball on a golf course&#10;&#10;Description automatically generated with low confidence">
            <a:extLst>
              <a:ext uri="{FF2B5EF4-FFF2-40B4-BE49-F238E27FC236}">
                <a16:creationId xmlns:a16="http://schemas.microsoft.com/office/drawing/2014/main" id="{8BF80DCF-CD0C-4322-92A1-5A66ACDA51B5}"/>
              </a:ext>
            </a:extLst>
          </p:cNvPr>
          <p:cNvPicPr>
            <a:picLocks noChangeAspect="1"/>
          </p:cNvPicPr>
          <p:nvPr/>
        </p:nvPicPr>
        <p:blipFill rotWithShape="1">
          <a:blip r:embed="rId8">
            <a:extLst>
              <a:ext uri="{28A0092B-C50C-407E-A947-70E740481C1C}">
                <a14:useLocalDpi xmlns:a14="http://schemas.microsoft.com/office/drawing/2010/main" val="0"/>
              </a:ext>
            </a:extLst>
          </a:blip>
          <a:srcRect l="7978" t="30068" r="44626"/>
          <a:stretch/>
        </p:blipFill>
        <p:spPr>
          <a:xfrm>
            <a:off x="4147767" y="3681503"/>
            <a:ext cx="2144634" cy="2373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icture containing text, grass, outdoor, tree&#10;&#10;Description automatically generated">
            <a:extLst>
              <a:ext uri="{FF2B5EF4-FFF2-40B4-BE49-F238E27FC236}">
                <a16:creationId xmlns:a16="http://schemas.microsoft.com/office/drawing/2014/main" id="{DF2AC8E9-C5A0-4B36-B016-E8B65832F052}"/>
              </a:ext>
            </a:extLst>
          </p:cNvPr>
          <p:cNvPicPr>
            <a:picLocks noChangeAspect="1"/>
          </p:cNvPicPr>
          <p:nvPr/>
        </p:nvPicPr>
        <p:blipFill rotWithShape="1">
          <a:blip r:embed="rId9">
            <a:extLst>
              <a:ext uri="{28A0092B-C50C-407E-A947-70E740481C1C}">
                <a14:useLocalDpi xmlns:a14="http://schemas.microsoft.com/office/drawing/2010/main" val="0"/>
              </a:ext>
            </a:extLst>
          </a:blip>
          <a:srcRect l="31754" r="20850"/>
          <a:stretch/>
        </p:blipFill>
        <p:spPr>
          <a:xfrm>
            <a:off x="6517815" y="3681503"/>
            <a:ext cx="1526418" cy="2415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7233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Board Projects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14</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8" name="Picture 7">
            <a:extLst>
              <a:ext uri="{FF2B5EF4-FFF2-40B4-BE49-F238E27FC236}">
                <a16:creationId xmlns:a16="http://schemas.microsoft.com/office/drawing/2014/main" id="{7A93052B-4D69-4ACC-9166-E7B3DFC27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014606"/>
            <a:ext cx="3381609" cy="2536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E0C28F8-BDC0-4DAD-9D5E-A34E71438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269" y="1086779"/>
            <a:ext cx="3303240" cy="2477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9322F3FE-6FBC-43FD-933F-C7F7C9B83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269" y="3706156"/>
            <a:ext cx="3313461" cy="2485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DA063365-8D85-4DC5-9E6E-B2F996163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2363" y="3696128"/>
            <a:ext cx="3323681" cy="2492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06A55A1E-A61B-4F1D-90EB-9339AC596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872" y="3713821"/>
            <a:ext cx="3313461" cy="2485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D370E76B-D95B-4640-ABA8-193831C64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873" y="1065717"/>
            <a:ext cx="3313461" cy="2485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30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QSC Facility Maintenance Plan</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a:p>
            <a:r>
              <a:rPr lang="en-US" dirty="0">
                <a:solidFill>
                  <a:schemeClr val="tx1"/>
                </a:solidFill>
              </a:rPr>
              <a:t>	</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15</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p:txBody>
      </p:sp>
      <p:pic>
        <p:nvPicPr>
          <p:cNvPr id="10" name="Picture 9">
            <a:extLst>
              <a:ext uri="{FF2B5EF4-FFF2-40B4-BE49-F238E27FC236}">
                <a16:creationId xmlns:a16="http://schemas.microsoft.com/office/drawing/2014/main" id="{AFE37BD3-B752-46C1-9909-CEADE2E37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8" name="Picture 7">
            <a:extLst>
              <a:ext uri="{FF2B5EF4-FFF2-40B4-BE49-F238E27FC236}">
                <a16:creationId xmlns:a16="http://schemas.microsoft.com/office/drawing/2014/main" id="{355D2698-9837-4E1B-BEA4-1E2021A03ECC}"/>
              </a:ext>
            </a:extLst>
          </p:cNvPr>
          <p:cNvPicPr>
            <a:picLocks noChangeAspect="1"/>
          </p:cNvPicPr>
          <p:nvPr/>
        </p:nvPicPr>
        <p:blipFill>
          <a:blip r:embed="rId3"/>
          <a:stretch>
            <a:fillRect/>
          </a:stretch>
        </p:blipFill>
        <p:spPr>
          <a:xfrm>
            <a:off x="2381249" y="766286"/>
            <a:ext cx="7591425" cy="5725199"/>
          </a:xfrm>
          <a:prstGeom prst="rect">
            <a:avLst/>
          </a:prstGeom>
        </p:spPr>
      </p:pic>
    </p:spTree>
    <p:extLst>
      <p:ext uri="{BB962C8B-B14F-4D97-AF65-F5344CB8AC3E}">
        <p14:creationId xmlns:p14="http://schemas.microsoft.com/office/powerpoint/2010/main" val="391279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Operations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574786" cy="5289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sz="2000" dirty="0"/>
              <a:t>Upcoming Range Issues:</a:t>
            </a:r>
          </a:p>
          <a:p>
            <a:pPr marL="800100" lvl="1" indent="-342900" algn="l">
              <a:lnSpc>
                <a:spcPct val="150000"/>
              </a:lnSpc>
              <a:spcBef>
                <a:spcPts val="0"/>
              </a:spcBef>
              <a:buFont typeface="Wingdings" panose="05000000000000000000" pitchFamily="2" charset="2"/>
              <a:buChar char="Ø"/>
            </a:pPr>
            <a:r>
              <a:rPr lang="en-US" sz="1800" dirty="0"/>
              <a:t>Range 1 rehabilitation project initiated by WTBN / Range Management and will continue throughout the remainder of the year.  Will limit our access to the range and impact on recreational fire opportunities</a:t>
            </a:r>
          </a:p>
          <a:p>
            <a:pPr marL="800100" lvl="1" indent="-342900" algn="l">
              <a:lnSpc>
                <a:spcPct val="150000"/>
              </a:lnSpc>
              <a:spcBef>
                <a:spcPts val="0"/>
              </a:spcBef>
              <a:buFont typeface="Wingdings" panose="05000000000000000000" pitchFamily="2" charset="2"/>
              <a:buChar char="Ø"/>
            </a:pPr>
            <a:r>
              <a:rPr lang="en-US" sz="1800" dirty="0"/>
              <a:t>Target Pit Backstop Berm Remediation Project will start immediately following the Thanksgiving holiday and will close Ranges 1 through 4 though the end of the year</a:t>
            </a:r>
          </a:p>
          <a:p>
            <a:pPr marL="800100" lvl="1" indent="-342900" algn="l">
              <a:lnSpc>
                <a:spcPct val="150000"/>
              </a:lnSpc>
              <a:spcBef>
                <a:spcPts val="0"/>
              </a:spcBef>
              <a:buFont typeface="Wingdings" panose="05000000000000000000" pitchFamily="2" charset="2"/>
              <a:buChar char="Ø"/>
            </a:pPr>
            <a:r>
              <a:rPr lang="en-US" sz="1800" dirty="0"/>
              <a:t>USMC Marksmanship Team Matches during the weekend of 30-31 October will limit range availability.  Check the QSC Website Calendar for availability</a:t>
            </a:r>
          </a:p>
          <a:p>
            <a:pPr marL="800100" lvl="1" indent="-342900" algn="l">
              <a:lnSpc>
                <a:spcPct val="150000"/>
              </a:lnSpc>
              <a:spcBef>
                <a:spcPts val="0"/>
              </a:spcBef>
              <a:buFont typeface="Wingdings" panose="05000000000000000000" pitchFamily="2" charset="2"/>
              <a:buChar char="Ø"/>
            </a:pPr>
            <a:r>
              <a:rPr lang="en-US" sz="1800" dirty="0"/>
              <a:t>Hunting season during the Fall months periodically impacts on range availability and high-power caliber usage</a:t>
            </a:r>
          </a:p>
          <a:p>
            <a:pPr marL="800100" lvl="1" indent="-342900" algn="l">
              <a:lnSpc>
                <a:spcPct val="150000"/>
              </a:lnSpc>
              <a:spcBef>
                <a:spcPts val="0"/>
              </a:spcBef>
              <a:buFont typeface="Wingdings" panose="05000000000000000000" pitchFamily="2" charset="2"/>
              <a:buChar char="Ø"/>
            </a:pP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16</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780269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Operations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574786" cy="52897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sz="2000" dirty="0"/>
              <a:t>Upcoming Events:</a:t>
            </a:r>
          </a:p>
          <a:p>
            <a:pPr marL="800100" lvl="1" indent="-342900" algn="l">
              <a:lnSpc>
                <a:spcPct val="150000"/>
              </a:lnSpc>
              <a:spcBef>
                <a:spcPts val="0"/>
              </a:spcBef>
              <a:buFont typeface="Wingdings" panose="05000000000000000000" pitchFamily="2" charset="2"/>
              <a:buChar char="Ø"/>
            </a:pPr>
            <a:r>
              <a:rPr lang="en-US" sz="1800" dirty="0"/>
              <a:t>Steel Challenge – 17 October on SAT</a:t>
            </a:r>
          </a:p>
          <a:p>
            <a:pPr marL="800100" lvl="1" indent="-342900" algn="l">
              <a:lnSpc>
                <a:spcPct val="150000"/>
              </a:lnSpc>
              <a:spcBef>
                <a:spcPts val="0"/>
              </a:spcBef>
              <a:buFont typeface="Wingdings" panose="05000000000000000000" pitchFamily="2" charset="2"/>
              <a:buChar char="Ø"/>
            </a:pPr>
            <a:r>
              <a:rPr lang="en-US" sz="1800" dirty="0"/>
              <a:t>PRS Centerfire – 23 October on R4</a:t>
            </a:r>
          </a:p>
          <a:p>
            <a:pPr marL="800100" lvl="1" indent="-342900" algn="l">
              <a:lnSpc>
                <a:spcPct val="150000"/>
              </a:lnSpc>
              <a:spcBef>
                <a:spcPts val="0"/>
              </a:spcBef>
              <a:buFont typeface="Wingdings" panose="05000000000000000000" pitchFamily="2" charset="2"/>
              <a:buChar char="Ø"/>
            </a:pPr>
            <a:r>
              <a:rPr lang="en-US" sz="1800" dirty="0"/>
              <a:t>Sea Cadets – 23 October on SAT</a:t>
            </a:r>
          </a:p>
          <a:p>
            <a:pPr marL="800100" lvl="1" indent="-342900" algn="l">
              <a:lnSpc>
                <a:spcPct val="150000"/>
              </a:lnSpc>
              <a:spcBef>
                <a:spcPts val="0"/>
              </a:spcBef>
              <a:buFont typeface="Wingdings" panose="05000000000000000000" pitchFamily="2" charset="2"/>
              <a:buChar char="Ø"/>
            </a:pPr>
            <a:r>
              <a:rPr lang="en-US" sz="1800" dirty="0"/>
              <a:t>RSO In-Person Brief – 29 October at Range Control</a:t>
            </a:r>
          </a:p>
          <a:p>
            <a:pPr marL="800100" lvl="1" indent="-342900" algn="l">
              <a:lnSpc>
                <a:spcPct val="150000"/>
              </a:lnSpc>
              <a:spcBef>
                <a:spcPts val="0"/>
              </a:spcBef>
              <a:buFont typeface="Wingdings" panose="05000000000000000000" pitchFamily="2" charset="2"/>
              <a:buChar char="Ø"/>
            </a:pPr>
            <a:r>
              <a:rPr lang="en-US" sz="1800" dirty="0"/>
              <a:t>USMC Teams Shoot – 30/31 October (Limited Range Availability)</a:t>
            </a:r>
          </a:p>
          <a:p>
            <a:pPr marL="800100" lvl="1" indent="-342900" algn="l">
              <a:lnSpc>
                <a:spcPct val="150000"/>
              </a:lnSpc>
              <a:spcBef>
                <a:spcPts val="0"/>
              </a:spcBef>
              <a:buFont typeface="Wingdings" panose="05000000000000000000" pitchFamily="2" charset="2"/>
              <a:buChar char="Ø"/>
            </a:pPr>
            <a:r>
              <a:rPr lang="en-US" sz="1800" dirty="0"/>
              <a:t>PRS Rimfire/MARS – 6 November on Ironman</a:t>
            </a:r>
          </a:p>
          <a:p>
            <a:pPr marL="800100" lvl="1" indent="-342900" algn="l">
              <a:lnSpc>
                <a:spcPct val="150000"/>
              </a:lnSpc>
              <a:spcBef>
                <a:spcPts val="0"/>
              </a:spcBef>
              <a:buFont typeface="Wingdings" panose="05000000000000000000" pitchFamily="2" charset="2"/>
              <a:buChar char="Ø"/>
            </a:pPr>
            <a:r>
              <a:rPr lang="en-US" sz="1800" dirty="0"/>
              <a:t>USPSA – 13 November on SAT</a:t>
            </a:r>
          </a:p>
          <a:p>
            <a:pPr marL="800100" lvl="1" indent="-342900" algn="l">
              <a:lnSpc>
                <a:spcPct val="150000"/>
              </a:lnSpc>
              <a:spcBef>
                <a:spcPts val="0"/>
              </a:spcBef>
              <a:buFont typeface="Wingdings" panose="05000000000000000000" pitchFamily="2" charset="2"/>
              <a:buChar char="Ø"/>
            </a:pPr>
            <a:r>
              <a:rPr lang="en-US" sz="1800" dirty="0"/>
              <a:t>RSO In-Person Brief – 19 November at Range Control – Note Date Change due to Thanksgiving</a:t>
            </a:r>
          </a:p>
          <a:p>
            <a:pPr marL="800100" lvl="1" indent="-342900" algn="l">
              <a:lnSpc>
                <a:spcPct val="150000"/>
              </a:lnSpc>
              <a:spcBef>
                <a:spcPts val="0"/>
              </a:spcBef>
              <a:buFont typeface="Wingdings" panose="05000000000000000000" pitchFamily="2" charset="2"/>
              <a:buChar char="Ø"/>
            </a:pPr>
            <a:r>
              <a:rPr lang="en-US" sz="1800" dirty="0"/>
              <a:t>Steel Challenge – 21 November on SAT</a:t>
            </a:r>
          </a:p>
          <a:p>
            <a:pPr marL="800100" lvl="1" indent="-342900" algn="l">
              <a:lnSpc>
                <a:spcPct val="150000"/>
              </a:lnSpc>
              <a:spcBef>
                <a:spcPts val="0"/>
              </a:spcBef>
              <a:buFont typeface="Wingdings" panose="05000000000000000000" pitchFamily="2" charset="2"/>
              <a:buChar char="Ø"/>
            </a:pPr>
            <a:r>
              <a:rPr lang="en-US" sz="1800" dirty="0"/>
              <a:t>PRS Rimfire/MARS – 4 December on Ironman</a:t>
            </a:r>
          </a:p>
          <a:p>
            <a:pPr marL="800100" lvl="1" indent="-342900" algn="l">
              <a:lnSpc>
                <a:spcPct val="150000"/>
              </a:lnSpc>
              <a:spcBef>
                <a:spcPts val="0"/>
              </a:spcBef>
              <a:buFont typeface="Wingdings" panose="05000000000000000000" pitchFamily="2" charset="2"/>
              <a:buChar char="Ø"/>
            </a:pPr>
            <a:r>
              <a:rPr lang="en-US" sz="1800" dirty="0"/>
              <a:t>RSO In-Person Brief – 17 December at Range Control – Note Date Change due to Christmas</a:t>
            </a:r>
          </a:p>
          <a:p>
            <a:pPr marL="800100" lvl="1" indent="-342900" algn="l">
              <a:lnSpc>
                <a:spcPct val="150000"/>
              </a:lnSpc>
              <a:spcBef>
                <a:spcPts val="0"/>
              </a:spcBef>
              <a:buFont typeface="Wingdings" panose="05000000000000000000" pitchFamily="2" charset="2"/>
              <a:buChar char="Ø"/>
            </a:pPr>
            <a:r>
              <a:rPr lang="en-US" sz="1800" dirty="0"/>
              <a:t>USPSA – 18 December on SAT</a:t>
            </a:r>
          </a:p>
          <a:p>
            <a:pPr marL="800100" lvl="1" indent="-342900" algn="l">
              <a:lnSpc>
                <a:spcPct val="150000"/>
              </a:lnSpc>
              <a:spcBef>
                <a:spcPts val="0"/>
              </a:spcBef>
              <a:buFont typeface="Wingdings" panose="05000000000000000000" pitchFamily="2" charset="2"/>
              <a:buChar char="Ø"/>
            </a:pPr>
            <a:r>
              <a:rPr lang="en-US" sz="1800" dirty="0"/>
              <a:t>Steel Challenge – 19 December on SAT</a:t>
            </a:r>
          </a:p>
          <a:p>
            <a:pPr marL="800100" lvl="1" indent="-342900" algn="l">
              <a:lnSpc>
                <a:spcPct val="150000"/>
              </a:lnSpc>
              <a:spcBef>
                <a:spcPts val="0"/>
              </a:spcBef>
              <a:buFont typeface="Wingdings" panose="05000000000000000000" pitchFamily="2" charset="2"/>
              <a:buChar char="Ø"/>
            </a:pPr>
            <a:endParaRPr lang="en-US" sz="1800" dirty="0"/>
          </a:p>
          <a:p>
            <a:pPr marL="800100" lvl="1" indent="-342900" algn="l">
              <a:lnSpc>
                <a:spcPct val="150000"/>
              </a:lnSpc>
              <a:spcBef>
                <a:spcPts val="0"/>
              </a:spcBef>
              <a:buFont typeface="Wingdings" panose="05000000000000000000" pitchFamily="2" charset="2"/>
              <a:buChar char="Ø"/>
            </a:pPr>
            <a:endParaRPr lang="en-US" dirty="0"/>
          </a:p>
        </p:txBody>
      </p:sp>
      <p:sp>
        <p:nvSpPr>
          <p:cNvPr id="11" name="Date Placeholder 10">
            <a:extLst>
              <a:ext uri="{FF2B5EF4-FFF2-40B4-BE49-F238E27FC236}">
                <a16:creationId xmlns:a16="http://schemas.microsoft.com/office/drawing/2014/main" id="{AD7952D3-2572-4C5A-AD7D-D7A7AFE4EF1D}"/>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E2404AA5-7381-4D33-A09B-5C1BCF3683DA}"/>
              </a:ext>
            </a:extLst>
          </p:cNvPr>
          <p:cNvSpPr>
            <a:spLocks noGrp="1"/>
          </p:cNvSpPr>
          <p:nvPr>
            <p:ph type="sldNum" sz="quarter" idx="12"/>
          </p:nvPr>
        </p:nvSpPr>
        <p:spPr/>
        <p:txBody>
          <a:bodyPr/>
          <a:lstStyle/>
          <a:p>
            <a:r>
              <a:rPr lang="en-US" dirty="0">
                <a:solidFill>
                  <a:schemeClr val="tx1"/>
                </a:solidFill>
              </a:rPr>
              <a:t>17</a:t>
            </a:r>
          </a:p>
        </p:txBody>
      </p:sp>
      <p:sp>
        <p:nvSpPr>
          <p:cNvPr id="3" name="Footer Placeholder 2">
            <a:extLst>
              <a:ext uri="{FF2B5EF4-FFF2-40B4-BE49-F238E27FC236}">
                <a16:creationId xmlns:a16="http://schemas.microsoft.com/office/drawing/2014/main" id="{19BCD226-F3E1-4378-878C-111C7DD06A87}"/>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61660136-4297-4793-BA63-E0BF96AC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12876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Treasurer's Report </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18</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7"/>
            <a:ext cx="11426397" cy="5400887"/>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QSC Bank Accounts – Minimum Balances Set at $25K for Each Account for Club Solvency</a:t>
            </a:r>
          </a:p>
          <a:p>
            <a:pPr marL="800100" lvl="1" indent="-342900" algn="l">
              <a:lnSpc>
                <a:spcPct val="150000"/>
              </a:lnSpc>
              <a:spcBef>
                <a:spcPts val="0"/>
              </a:spcBef>
              <a:buFont typeface="Wingdings" panose="05000000000000000000" pitchFamily="2" charset="2"/>
              <a:buChar char="Ø"/>
            </a:pPr>
            <a:r>
              <a:rPr lang="en-US" dirty="0"/>
              <a:t>Checking:</a:t>
            </a:r>
          </a:p>
          <a:p>
            <a:pPr marL="1257300" lvl="2" indent="-342900" algn="l">
              <a:lnSpc>
                <a:spcPct val="150000"/>
              </a:lnSpc>
              <a:spcBef>
                <a:spcPts val="0"/>
              </a:spcBef>
              <a:buFont typeface="Wingdings" panose="05000000000000000000" pitchFamily="2" charset="2"/>
              <a:buChar char="Ø"/>
            </a:pPr>
            <a:r>
              <a:rPr lang="en-US" dirty="0"/>
              <a:t>1 January 2020 = $18,722.76</a:t>
            </a:r>
          </a:p>
          <a:p>
            <a:pPr marL="1257300" lvl="2" indent="-342900" algn="l">
              <a:lnSpc>
                <a:spcPct val="150000"/>
              </a:lnSpc>
              <a:spcBef>
                <a:spcPts val="0"/>
              </a:spcBef>
              <a:buFont typeface="Wingdings" panose="05000000000000000000" pitchFamily="2" charset="2"/>
              <a:buChar char="Ø"/>
            </a:pPr>
            <a:r>
              <a:rPr lang="en-US" dirty="0"/>
              <a:t>1 July 2020 = $22,091.40</a:t>
            </a:r>
          </a:p>
          <a:p>
            <a:pPr marL="1257300" lvl="2" indent="-342900" algn="l">
              <a:lnSpc>
                <a:spcPct val="150000"/>
              </a:lnSpc>
              <a:spcBef>
                <a:spcPts val="0"/>
              </a:spcBef>
              <a:buFont typeface="Wingdings" panose="05000000000000000000" pitchFamily="2" charset="2"/>
              <a:buChar char="Ø"/>
            </a:pPr>
            <a:r>
              <a:rPr lang="en-US" dirty="0">
                <a:cs typeface="Calibri"/>
              </a:rPr>
              <a:t>1 Oct 2020 = $31,267.33</a:t>
            </a:r>
          </a:p>
          <a:p>
            <a:pPr marL="1257300" lvl="2" indent="-342900" algn="l">
              <a:lnSpc>
                <a:spcPct val="150000"/>
              </a:lnSpc>
              <a:spcBef>
                <a:spcPts val="0"/>
              </a:spcBef>
              <a:buFont typeface="Wingdings" panose="05000000000000000000" pitchFamily="2" charset="2"/>
              <a:buChar char="Ø"/>
            </a:pPr>
            <a:r>
              <a:rPr lang="en-US" dirty="0">
                <a:cs typeface="Calibri"/>
              </a:rPr>
              <a:t>31 Dec 2020 = $39,750.90</a:t>
            </a:r>
          </a:p>
          <a:p>
            <a:pPr marL="1257300" lvl="2" indent="-342900" algn="l">
              <a:lnSpc>
                <a:spcPct val="150000"/>
              </a:lnSpc>
              <a:spcBef>
                <a:spcPts val="0"/>
              </a:spcBef>
              <a:buFont typeface="Wingdings" panose="05000000000000000000" pitchFamily="2" charset="2"/>
              <a:buChar char="Ø"/>
            </a:pPr>
            <a:r>
              <a:rPr lang="en-US" dirty="0">
                <a:cs typeface="Calibri"/>
              </a:rPr>
              <a:t>16 Apr 2021 = $62,806.66</a:t>
            </a:r>
          </a:p>
          <a:p>
            <a:pPr marL="1257300" lvl="2" indent="-342900" algn="l">
              <a:lnSpc>
                <a:spcPct val="150000"/>
              </a:lnSpc>
              <a:spcBef>
                <a:spcPts val="0"/>
              </a:spcBef>
              <a:buFont typeface="Wingdings" panose="05000000000000000000" pitchFamily="2" charset="2"/>
              <a:buChar char="Ø"/>
            </a:pPr>
            <a:r>
              <a:rPr lang="en-US" dirty="0">
                <a:cs typeface="Calibri"/>
              </a:rPr>
              <a:t>13 Jun 2021 = $67,938.68</a:t>
            </a:r>
          </a:p>
          <a:p>
            <a:pPr marL="1257300" lvl="2" indent="-342900" algn="l">
              <a:lnSpc>
                <a:spcPct val="150000"/>
              </a:lnSpc>
              <a:spcBef>
                <a:spcPts val="0"/>
              </a:spcBef>
              <a:buFont typeface="Wingdings" panose="05000000000000000000" pitchFamily="2" charset="2"/>
              <a:buChar char="Ø"/>
            </a:pPr>
            <a:r>
              <a:rPr lang="en-US" dirty="0">
                <a:cs typeface="Calibri"/>
              </a:rPr>
              <a:t>15 Oct 2021 = $69,838.28</a:t>
            </a:r>
          </a:p>
          <a:p>
            <a:pPr marL="800100" lvl="1" indent="-342900" algn="l">
              <a:lnSpc>
                <a:spcPct val="150000"/>
              </a:lnSpc>
              <a:spcBef>
                <a:spcPts val="0"/>
              </a:spcBef>
              <a:buFont typeface="Wingdings" panose="05000000000000000000" pitchFamily="2" charset="2"/>
              <a:buChar char="Ø"/>
            </a:pPr>
            <a:r>
              <a:rPr lang="en-US" dirty="0"/>
              <a:t>Savings (May be used for large, unexpected or capital expenses):</a:t>
            </a:r>
          </a:p>
          <a:p>
            <a:pPr marL="1257300" lvl="2" indent="-342900" algn="l">
              <a:lnSpc>
                <a:spcPct val="150000"/>
              </a:lnSpc>
              <a:spcBef>
                <a:spcPts val="0"/>
              </a:spcBef>
              <a:buFont typeface="Wingdings" panose="05000000000000000000" pitchFamily="2" charset="2"/>
              <a:buChar char="Ø"/>
            </a:pPr>
            <a:r>
              <a:rPr lang="en-US" dirty="0"/>
              <a:t>1 January 2020 = $25,016.13</a:t>
            </a:r>
          </a:p>
          <a:p>
            <a:pPr marL="1257300" lvl="2" indent="-342900" algn="l">
              <a:lnSpc>
                <a:spcPct val="150000"/>
              </a:lnSpc>
              <a:spcBef>
                <a:spcPts val="0"/>
              </a:spcBef>
              <a:buFont typeface="Wingdings" panose="05000000000000000000" pitchFamily="2" charset="2"/>
              <a:buChar char="Ø"/>
            </a:pPr>
            <a:r>
              <a:rPr lang="en-US" dirty="0"/>
              <a:t>1 July 2020 = $25, 022.30</a:t>
            </a:r>
            <a:endParaRPr lang="en-US" dirty="0">
              <a:cs typeface="Calibri"/>
            </a:endParaRPr>
          </a:p>
          <a:p>
            <a:pPr marL="1257300" lvl="2" indent="-342900" algn="l">
              <a:lnSpc>
                <a:spcPct val="150000"/>
              </a:lnSpc>
              <a:spcBef>
                <a:spcPts val="0"/>
              </a:spcBef>
              <a:buFont typeface="Wingdings" panose="05000000000000000000" pitchFamily="2" charset="2"/>
              <a:buChar char="Ø"/>
            </a:pPr>
            <a:r>
              <a:rPr lang="en-US" dirty="0"/>
              <a:t>1 Oct 2020 = $25,024.54</a:t>
            </a:r>
          </a:p>
          <a:p>
            <a:pPr marL="1257300" lvl="2" indent="-342900" algn="l">
              <a:lnSpc>
                <a:spcPct val="150000"/>
              </a:lnSpc>
              <a:spcBef>
                <a:spcPts val="0"/>
              </a:spcBef>
              <a:buFont typeface="Wingdings" panose="05000000000000000000" pitchFamily="2" charset="2"/>
              <a:buChar char="Ø"/>
            </a:pPr>
            <a:r>
              <a:rPr lang="en-US" dirty="0"/>
              <a:t>31 Dec 2020 = $25,026.44</a:t>
            </a:r>
          </a:p>
          <a:p>
            <a:pPr marL="1257300" lvl="2" indent="-342900" algn="l">
              <a:lnSpc>
                <a:spcPct val="150000"/>
              </a:lnSpc>
              <a:spcBef>
                <a:spcPts val="0"/>
              </a:spcBef>
              <a:buFont typeface="Wingdings" panose="05000000000000000000" pitchFamily="2" charset="2"/>
              <a:buChar char="Ø"/>
            </a:pPr>
            <a:r>
              <a:rPr lang="en-US" dirty="0"/>
              <a:t>12 Apr 2021 = $25,028.30</a:t>
            </a:r>
          </a:p>
          <a:p>
            <a:pPr marL="1257300" lvl="2" indent="-342900" algn="l">
              <a:lnSpc>
                <a:spcPct val="150000"/>
              </a:lnSpc>
              <a:spcBef>
                <a:spcPts val="0"/>
              </a:spcBef>
              <a:buFont typeface="Wingdings" panose="05000000000000000000" pitchFamily="2" charset="2"/>
              <a:buChar char="Ø"/>
            </a:pPr>
            <a:r>
              <a:rPr lang="en-US" dirty="0"/>
              <a:t>13 Jun 2021 = $25,030.18</a:t>
            </a:r>
          </a:p>
          <a:p>
            <a:pPr marL="1257300" lvl="2" indent="-342900" algn="l">
              <a:lnSpc>
                <a:spcPct val="150000"/>
              </a:lnSpc>
              <a:spcBef>
                <a:spcPts val="0"/>
              </a:spcBef>
              <a:buFont typeface="Wingdings" panose="05000000000000000000" pitchFamily="2" charset="2"/>
              <a:buChar char="Ø"/>
            </a:pPr>
            <a:r>
              <a:rPr lang="en-US" dirty="0"/>
              <a:t>15 Oct 2021 = $25,032.18</a:t>
            </a:r>
          </a:p>
        </p:txBody>
      </p:sp>
      <p:pic>
        <p:nvPicPr>
          <p:cNvPr id="10" name="Picture 9">
            <a:extLst>
              <a:ext uri="{FF2B5EF4-FFF2-40B4-BE49-F238E27FC236}">
                <a16:creationId xmlns:a16="http://schemas.microsoft.com/office/drawing/2014/main" id="{EFEAA249-4C57-436F-A813-6CE7EC72F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75875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200" i="1" dirty="0">
                <a:latin typeface="+mn-lt"/>
              </a:rPr>
              <a:t>QSC 3rd Quarter Member Meeting Agenda – Oct 16, 2021</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1</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06205"/>
            <a:ext cx="6185325" cy="5403223"/>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Welcome</a:t>
            </a:r>
          </a:p>
          <a:p>
            <a:pPr marL="342900" indent="-342900" algn="l">
              <a:lnSpc>
                <a:spcPct val="150000"/>
              </a:lnSpc>
              <a:spcBef>
                <a:spcPts val="0"/>
              </a:spcBef>
              <a:buFont typeface="Wingdings" panose="05000000000000000000" pitchFamily="2" charset="2"/>
              <a:buChar char="Ø"/>
            </a:pPr>
            <a:r>
              <a:rPr lang="en-US" dirty="0"/>
              <a:t>Special Presentations</a:t>
            </a:r>
          </a:p>
          <a:p>
            <a:pPr marL="342900" indent="-342900" algn="l">
              <a:lnSpc>
                <a:spcPct val="150000"/>
              </a:lnSpc>
              <a:spcBef>
                <a:spcPts val="0"/>
              </a:spcBef>
              <a:buFont typeface="Wingdings" panose="05000000000000000000" pitchFamily="2" charset="2"/>
              <a:buChar char="Ø"/>
            </a:pPr>
            <a:r>
              <a:rPr lang="en-US" dirty="0"/>
              <a:t>Old Business</a:t>
            </a:r>
          </a:p>
          <a:p>
            <a:pPr marL="800100" lvl="1" indent="-342900" algn="l">
              <a:lnSpc>
                <a:spcPct val="150000"/>
              </a:lnSpc>
              <a:spcBef>
                <a:spcPts val="0"/>
              </a:spcBef>
              <a:buFont typeface="Wingdings" panose="05000000000000000000" pitchFamily="2" charset="2"/>
              <a:buChar char="Ø"/>
            </a:pPr>
            <a:r>
              <a:rPr lang="en-US" dirty="0"/>
              <a:t>Acceptance of previous Meeting Minutes</a:t>
            </a:r>
          </a:p>
          <a:p>
            <a:pPr marL="800100" lvl="1" indent="-342900" algn="l">
              <a:lnSpc>
                <a:spcPct val="150000"/>
              </a:lnSpc>
              <a:spcBef>
                <a:spcPts val="0"/>
              </a:spcBef>
              <a:buFont typeface="Wingdings" panose="05000000000000000000" pitchFamily="2" charset="2"/>
              <a:buChar char="Ø"/>
            </a:pPr>
            <a:r>
              <a:rPr lang="en-US" dirty="0"/>
              <a:t>Ongoing &amp; </a:t>
            </a:r>
            <a:r>
              <a:rPr lang="en-US" dirty="0" err="1"/>
              <a:t>BoD</a:t>
            </a:r>
            <a:r>
              <a:rPr lang="en-US" dirty="0"/>
              <a:t> Activities</a:t>
            </a:r>
          </a:p>
          <a:p>
            <a:pPr marL="342900" indent="-342900" algn="l">
              <a:lnSpc>
                <a:spcPct val="150000"/>
              </a:lnSpc>
              <a:spcBef>
                <a:spcPts val="0"/>
              </a:spcBef>
              <a:buFont typeface="Wingdings" panose="05000000000000000000" pitchFamily="2" charset="2"/>
              <a:buChar char="Ø"/>
            </a:pPr>
            <a:r>
              <a:rPr lang="en-US" dirty="0"/>
              <a:t>New Business</a:t>
            </a:r>
          </a:p>
          <a:p>
            <a:pPr marL="800100" lvl="1" indent="-342900" algn="l">
              <a:lnSpc>
                <a:spcPct val="150000"/>
              </a:lnSpc>
              <a:spcBef>
                <a:spcPts val="0"/>
              </a:spcBef>
              <a:buFont typeface="Wingdings" panose="05000000000000000000" pitchFamily="2" charset="2"/>
              <a:buChar char="Ø"/>
            </a:pPr>
            <a:r>
              <a:rPr lang="en-US" dirty="0" err="1"/>
              <a:t>BoD</a:t>
            </a:r>
            <a:r>
              <a:rPr lang="en-US" dirty="0"/>
              <a:t> Activities</a:t>
            </a:r>
          </a:p>
          <a:p>
            <a:pPr marL="800100" lvl="1" indent="-342900" algn="l">
              <a:lnSpc>
                <a:spcPct val="150000"/>
              </a:lnSpc>
              <a:spcBef>
                <a:spcPts val="0"/>
              </a:spcBef>
              <a:buFont typeface="Wingdings" panose="05000000000000000000" pitchFamily="2" charset="2"/>
              <a:buChar char="Ø"/>
            </a:pPr>
            <a:r>
              <a:rPr lang="en-US" dirty="0"/>
              <a:t>Operations Report</a:t>
            </a:r>
          </a:p>
          <a:p>
            <a:pPr marL="800100" lvl="1" indent="-342900" algn="l">
              <a:lnSpc>
                <a:spcPct val="150000"/>
              </a:lnSpc>
              <a:spcBef>
                <a:spcPts val="0"/>
              </a:spcBef>
              <a:buFont typeface="Wingdings" panose="05000000000000000000" pitchFamily="2" charset="2"/>
              <a:buChar char="Ø"/>
            </a:pPr>
            <a:r>
              <a:rPr lang="en-US" dirty="0"/>
              <a:t>Treasurer’s Report</a:t>
            </a:r>
          </a:p>
          <a:p>
            <a:pPr marL="800100" lvl="1" indent="-342900" algn="l">
              <a:lnSpc>
                <a:spcPct val="150000"/>
              </a:lnSpc>
              <a:spcBef>
                <a:spcPts val="0"/>
              </a:spcBef>
              <a:buFont typeface="Wingdings" panose="05000000000000000000" pitchFamily="2" charset="2"/>
              <a:buChar char="Ø"/>
            </a:pPr>
            <a:r>
              <a:rPr lang="en-US" dirty="0"/>
              <a:t>Secretary’s Report</a:t>
            </a:r>
          </a:p>
          <a:p>
            <a:pPr marL="800100" lvl="1" indent="-342900" algn="l">
              <a:lnSpc>
                <a:spcPct val="150000"/>
              </a:lnSpc>
              <a:spcBef>
                <a:spcPts val="0"/>
              </a:spcBef>
              <a:buFont typeface="Wingdings" panose="05000000000000000000" pitchFamily="2" charset="2"/>
              <a:buChar char="Ø"/>
            </a:pPr>
            <a:r>
              <a:rPr lang="en-US" dirty="0"/>
              <a:t>RSO Report</a:t>
            </a:r>
          </a:p>
          <a:p>
            <a:pPr marL="800100" lvl="1" indent="-342900" algn="l">
              <a:lnSpc>
                <a:spcPct val="150000"/>
              </a:lnSpc>
              <a:spcBef>
                <a:spcPts val="0"/>
              </a:spcBef>
              <a:buFont typeface="Wingdings" panose="05000000000000000000" pitchFamily="2" charset="2"/>
              <a:buChar char="Ø"/>
            </a:pPr>
            <a:r>
              <a:rPr lang="en-US" dirty="0"/>
              <a:t>Match Report</a:t>
            </a:r>
          </a:p>
          <a:p>
            <a:pPr marL="800100" lvl="1" indent="-342900" algn="l">
              <a:lnSpc>
                <a:spcPct val="150000"/>
              </a:lnSpc>
              <a:spcBef>
                <a:spcPts val="0"/>
              </a:spcBef>
              <a:buFont typeface="Wingdings" panose="05000000000000000000" pitchFamily="2" charset="2"/>
              <a:buChar char="Ø"/>
            </a:pPr>
            <a:r>
              <a:rPr lang="en-US" dirty="0"/>
              <a:t>Match Director Comments</a:t>
            </a:r>
          </a:p>
          <a:p>
            <a:pPr marL="800100" lvl="1" indent="-342900" algn="l">
              <a:lnSpc>
                <a:spcPct val="150000"/>
              </a:lnSpc>
              <a:spcBef>
                <a:spcPts val="0"/>
              </a:spcBef>
              <a:buFont typeface="Wingdings" panose="05000000000000000000" pitchFamily="2" charset="2"/>
              <a:buChar char="Ø"/>
            </a:pPr>
            <a:r>
              <a:rPr lang="en-US" dirty="0"/>
              <a:t>Open Forum</a:t>
            </a:r>
          </a:p>
        </p:txBody>
      </p:sp>
      <p:pic>
        <p:nvPicPr>
          <p:cNvPr id="10" name="Picture 9">
            <a:extLst>
              <a:ext uri="{FF2B5EF4-FFF2-40B4-BE49-F238E27FC236}">
                <a16:creationId xmlns:a16="http://schemas.microsoft.com/office/drawing/2014/main" id="{3C05D1E8-D1DC-40CE-AA91-EB8D24715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186875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Treasurer's Report </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7"/>
            <a:ext cx="11426397" cy="531190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Wingdings" panose="05000000000000000000" pitchFamily="2" charset="2"/>
              <a:buChar char="Ø"/>
            </a:pPr>
            <a:r>
              <a:rPr lang="en-US" dirty="0"/>
              <a:t>As a reminder, the QSC Must Pays:</a:t>
            </a:r>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0"/>
              </a:spcBef>
              <a:buFont typeface="Wingdings" panose="05000000000000000000" pitchFamily="2" charset="2"/>
              <a:buChar char="Ø"/>
            </a:pPr>
            <a:endParaRPr lang="en-US" dirty="0"/>
          </a:p>
          <a:p>
            <a:pPr marL="342900" indent="-342900" algn="l">
              <a:lnSpc>
                <a:spcPct val="100000"/>
              </a:lnSpc>
              <a:spcBef>
                <a:spcPts val="600"/>
              </a:spcBef>
              <a:buFont typeface="Wingdings" panose="05000000000000000000" pitchFamily="2" charset="2"/>
              <a:buChar char="Ø"/>
            </a:pPr>
            <a:r>
              <a:rPr lang="en-US" dirty="0"/>
              <a:t>Current liabilities:</a:t>
            </a:r>
          </a:p>
          <a:p>
            <a:pPr marL="800100" lvl="1" indent="-342900" algn="l">
              <a:lnSpc>
                <a:spcPct val="100000"/>
              </a:lnSpc>
              <a:spcBef>
                <a:spcPts val="600"/>
              </a:spcBef>
              <a:buFont typeface="Wingdings" panose="05000000000000000000" pitchFamily="2" charset="2"/>
              <a:buChar char="Ø"/>
            </a:pPr>
            <a:r>
              <a:rPr lang="en-US" dirty="0"/>
              <a:t>Annual Lease Payment - $5,000 – Usually due in September but QSC has not yet been billed</a:t>
            </a:r>
          </a:p>
          <a:p>
            <a:pPr marL="800100" lvl="1" indent="-342900" algn="l">
              <a:lnSpc>
                <a:spcPct val="100000"/>
              </a:lnSpc>
              <a:spcBef>
                <a:spcPts val="600"/>
              </a:spcBef>
              <a:buFont typeface="Wingdings" panose="05000000000000000000" pitchFamily="2" charset="2"/>
              <a:buChar char="Ø"/>
            </a:pPr>
            <a:r>
              <a:rPr lang="en-US" dirty="0"/>
              <a:t>Navy Administrative Fee - $5,000 – Supposedly billed to the USMC – Awaiting invoice to QSC</a:t>
            </a:r>
          </a:p>
        </p:txBody>
      </p:sp>
      <p:graphicFrame>
        <p:nvGraphicFramePr>
          <p:cNvPr id="3" name="Table 6">
            <a:extLst>
              <a:ext uri="{FF2B5EF4-FFF2-40B4-BE49-F238E27FC236}">
                <a16:creationId xmlns:a16="http://schemas.microsoft.com/office/drawing/2014/main" id="{3BE25F23-0122-4918-A7D8-8A2DD038410A}"/>
              </a:ext>
            </a:extLst>
          </p:cNvPr>
          <p:cNvGraphicFramePr>
            <a:graphicFrameLocks noGrp="1"/>
          </p:cNvGraphicFramePr>
          <p:nvPr>
            <p:extLst>
              <p:ext uri="{D42A27DB-BD31-4B8C-83A1-F6EECF244321}">
                <p14:modId xmlns:p14="http://schemas.microsoft.com/office/powerpoint/2010/main" val="1321167462"/>
              </p:ext>
            </p:extLst>
          </p:nvPr>
        </p:nvGraphicFramePr>
        <p:xfrm>
          <a:off x="83127" y="1557577"/>
          <a:ext cx="12025746" cy="3484880"/>
        </p:xfrm>
        <a:graphic>
          <a:graphicData uri="http://schemas.openxmlformats.org/drawingml/2006/table">
            <a:tbl>
              <a:tblPr firstRow="1" bandRow="1">
                <a:tableStyleId>{5C22544A-7EE6-4342-B048-85BDC9FD1C3A}</a:tableStyleId>
              </a:tblPr>
              <a:tblGrid>
                <a:gridCol w="6012873">
                  <a:extLst>
                    <a:ext uri="{9D8B030D-6E8A-4147-A177-3AD203B41FA5}">
                      <a16:colId xmlns:a16="http://schemas.microsoft.com/office/drawing/2014/main" val="3786268272"/>
                    </a:ext>
                  </a:extLst>
                </a:gridCol>
                <a:gridCol w="6012873">
                  <a:extLst>
                    <a:ext uri="{9D8B030D-6E8A-4147-A177-3AD203B41FA5}">
                      <a16:colId xmlns:a16="http://schemas.microsoft.com/office/drawing/2014/main" val="2182272508"/>
                    </a:ext>
                  </a:extLst>
                </a:gridCol>
              </a:tblGrid>
              <a:tr h="370840">
                <a:tc gridSpan="2">
                  <a:txBody>
                    <a:bodyPr/>
                    <a:lstStyle/>
                    <a:p>
                      <a:pPr algn="ctr"/>
                      <a:r>
                        <a:rPr lang="en-US" dirty="0"/>
                        <a:t>QSC Must Pays – Membership Cost Calculated at the Average Rate of $118 </a:t>
                      </a:r>
                      <a:endParaRPr lang="en-US" dirty="0">
                        <a:solidFill>
                          <a:schemeClr val="tx1"/>
                        </a:solidFill>
                        <a:highlight>
                          <a:srgbClr val="FFFF00"/>
                        </a:highlight>
                      </a:endParaRPr>
                    </a:p>
                  </a:txBody>
                  <a:tcPr/>
                </a:tc>
                <a:tc hMerge="1">
                  <a:txBody>
                    <a:bodyPr/>
                    <a:lstStyle/>
                    <a:p>
                      <a:endParaRPr lang="en-US" dirty="0"/>
                    </a:p>
                  </a:txBody>
                  <a:tcPr/>
                </a:tc>
                <a:extLst>
                  <a:ext uri="{0D108BD9-81ED-4DB2-BD59-A6C34878D82A}">
                    <a16:rowId xmlns:a16="http://schemas.microsoft.com/office/drawing/2014/main" val="3356933032"/>
                  </a:ext>
                </a:extLst>
              </a:tr>
              <a:tr h="370840">
                <a:tc>
                  <a:txBody>
                    <a:bodyPr/>
                    <a:lstStyle/>
                    <a:p>
                      <a:pPr marL="285750" indent="-285750">
                        <a:buFont typeface="Wingdings" panose="05000000000000000000" pitchFamily="2" charset="2"/>
                        <a:buChar char="Ø"/>
                      </a:pPr>
                      <a:r>
                        <a:rPr lang="en-US" sz="1400" strike="sngStrike" baseline="0" dirty="0"/>
                        <a:t>QSC Admin – 21hrs week = $19,656 annually </a:t>
                      </a:r>
                      <a:r>
                        <a:rPr lang="en-US" sz="1400" strike="sngStrike" kern="1200" baseline="0" dirty="0">
                          <a:solidFill>
                            <a:schemeClr val="dk1"/>
                          </a:solidFill>
                          <a:latin typeface="+mn-lt"/>
                          <a:ea typeface="+mn-ea"/>
                          <a:cs typeface="+mn-cs"/>
                        </a:rPr>
                        <a:t>= 167 Memberships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highlight>
                            <a:srgbClr val="FFFF00"/>
                          </a:highlight>
                        </a:rPr>
                        <a:t>QSC EMT = </a:t>
                      </a:r>
                      <a:r>
                        <a:rPr lang="en-US" sz="1400" strike="sngStrike" baseline="0" dirty="0">
                          <a:highlight>
                            <a:srgbClr val="FFFF00"/>
                          </a:highlight>
                        </a:rPr>
                        <a:t>$840</a:t>
                      </a:r>
                      <a:r>
                        <a:rPr lang="en-US" sz="1400" strike="noStrike" baseline="0" dirty="0">
                          <a:highlight>
                            <a:srgbClr val="FFFF00"/>
                          </a:highlight>
                        </a:rPr>
                        <a:t> $1,050 </a:t>
                      </a:r>
                      <a:r>
                        <a:rPr lang="en-US" sz="1400" strike="noStrike" dirty="0">
                          <a:highlight>
                            <a:srgbClr val="FFFF00"/>
                          </a:highlight>
                        </a:rPr>
                        <a:t>monthly</a:t>
                      </a:r>
                      <a:r>
                        <a:rPr lang="en-US" sz="1400" dirty="0">
                          <a:highlight>
                            <a:srgbClr val="FFFF00"/>
                          </a:highlight>
                        </a:rPr>
                        <a:t> = $12,600 annually = 107 Memberships</a:t>
                      </a:r>
                    </a:p>
                  </a:txBody>
                  <a:tcPr/>
                </a:tc>
                <a:extLst>
                  <a:ext uri="{0D108BD9-81ED-4DB2-BD59-A6C34878D82A}">
                    <a16:rowId xmlns:a16="http://schemas.microsoft.com/office/drawing/2014/main" val="329632980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kern="1200" dirty="0">
                          <a:solidFill>
                            <a:schemeClr val="tx1"/>
                          </a:solidFill>
                          <a:latin typeface="+mn-lt"/>
                          <a:ea typeface="+mn-ea"/>
                          <a:cs typeface="+mn-cs"/>
                        </a:rPr>
                        <a:t>QSC Insurance = $4,145 ($3,868) annually = 35</a:t>
                      </a:r>
                      <a:r>
                        <a:rPr lang="en-US" sz="1400" kern="1200" baseline="0" dirty="0">
                          <a:solidFill>
                            <a:schemeClr val="tx1"/>
                          </a:solidFill>
                          <a:latin typeface="+mn-lt"/>
                          <a:ea typeface="+mn-ea"/>
                          <a:cs typeface="+mn-cs"/>
                        </a:rPr>
                        <a:t> </a:t>
                      </a:r>
                      <a:r>
                        <a:rPr lang="en-US" sz="1400" kern="1200" dirty="0">
                          <a:solidFill>
                            <a:schemeClr val="tx1"/>
                          </a:solidFill>
                          <a:latin typeface="+mn-lt"/>
                          <a:ea typeface="+mn-ea"/>
                          <a:cs typeface="+mn-cs"/>
                        </a:rPr>
                        <a:t>Memberships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t>QSC Clubhouse Lease = $5,000 = 43 Memberships</a:t>
                      </a:r>
                    </a:p>
                  </a:txBody>
                  <a:tcPr/>
                </a:tc>
                <a:extLst>
                  <a:ext uri="{0D108BD9-81ED-4DB2-BD59-A6C34878D82A}">
                    <a16:rowId xmlns:a16="http://schemas.microsoft.com/office/drawing/2014/main" val="370895258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t>QSC Managed Web Services = $250 monthly = $3,000 annually = 25 </a:t>
                      </a:r>
                      <a:r>
                        <a:rPr lang="en-US" sz="1400" dirty="0" err="1"/>
                        <a:t>Mbrs</a:t>
                      </a:r>
                      <a:r>
                        <a:rPr lang="en-US" sz="1400" dirty="0"/>
                        <a:t>.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t>QSC Porta-John = $220 monthly = $2,640 annually = 23 Memberships</a:t>
                      </a:r>
                    </a:p>
                  </a:txBody>
                  <a:tcPr/>
                </a:tc>
                <a:extLst>
                  <a:ext uri="{0D108BD9-81ED-4DB2-BD59-A6C34878D82A}">
                    <a16:rowId xmlns:a16="http://schemas.microsoft.com/office/drawing/2014/main" val="152929411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solidFill>
                            <a:schemeClr val="tx1"/>
                          </a:solidFill>
                        </a:rPr>
                        <a:t>QSC Phone &amp; Internet = $300</a:t>
                      </a:r>
                      <a:r>
                        <a:rPr lang="en-US" sz="1400" baseline="0" dirty="0">
                          <a:solidFill>
                            <a:schemeClr val="tx1"/>
                          </a:solidFill>
                        </a:rPr>
                        <a:t> </a:t>
                      </a:r>
                      <a:r>
                        <a:rPr lang="en-US" sz="1400" dirty="0">
                          <a:solidFill>
                            <a:schemeClr val="tx1"/>
                          </a:solidFill>
                        </a:rPr>
                        <a:t>monthly = $3,600 annually = 31 Memberships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kern="1200" dirty="0">
                          <a:solidFill>
                            <a:schemeClr val="dk1"/>
                          </a:solidFill>
                          <a:latin typeface="+mn-lt"/>
                          <a:ea typeface="+mn-ea"/>
                          <a:cs typeface="+mn-cs"/>
                        </a:rPr>
                        <a:t>QSC Accountant = $417 monthly = </a:t>
                      </a:r>
                      <a:r>
                        <a:rPr lang="en-US" sz="1400" kern="1200">
                          <a:solidFill>
                            <a:schemeClr val="dk1"/>
                          </a:solidFill>
                          <a:latin typeface="+mn-lt"/>
                          <a:ea typeface="+mn-ea"/>
                          <a:cs typeface="+mn-cs"/>
                        </a:rPr>
                        <a:t>$5,000 </a:t>
                      </a:r>
                      <a:r>
                        <a:rPr lang="en-US" sz="1400" kern="1200" dirty="0">
                          <a:solidFill>
                            <a:schemeClr val="dk1"/>
                          </a:solidFill>
                          <a:latin typeface="+mn-lt"/>
                          <a:ea typeface="+mn-ea"/>
                          <a:cs typeface="+mn-cs"/>
                        </a:rPr>
                        <a:t>annually = 42 Memberships</a:t>
                      </a:r>
                    </a:p>
                  </a:txBody>
                  <a:tcPr/>
                </a:tc>
                <a:extLst>
                  <a:ext uri="{0D108BD9-81ED-4DB2-BD59-A6C34878D82A}">
                    <a16:rowId xmlns:a16="http://schemas.microsoft.com/office/drawing/2014/main" val="99855667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kern="1200" dirty="0">
                          <a:solidFill>
                            <a:schemeClr val="tx1"/>
                          </a:solidFill>
                          <a:latin typeface="+mn-lt"/>
                          <a:ea typeface="+mn-ea"/>
                          <a:cs typeface="+mn-cs"/>
                        </a:rPr>
                        <a:t>QSC MS Office 365 = $55 monthly = $660 annually = 5 Membership</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t>QSC </a:t>
                      </a:r>
                      <a:r>
                        <a:rPr lang="en-US" sz="1400" dirty="0" err="1"/>
                        <a:t>Quickbooks</a:t>
                      </a:r>
                      <a:r>
                        <a:rPr lang="en-US" sz="1400" dirty="0"/>
                        <a:t> = $40 monthly = $480 annually = 4 Memberships</a:t>
                      </a:r>
                    </a:p>
                  </a:txBody>
                  <a:tcPr/>
                </a:tc>
                <a:extLst>
                  <a:ext uri="{0D108BD9-81ED-4DB2-BD59-A6C34878D82A}">
                    <a16:rowId xmlns:a16="http://schemas.microsoft.com/office/drawing/2014/main" val="209891711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kern="1200" dirty="0">
                          <a:solidFill>
                            <a:schemeClr val="tx1"/>
                          </a:solidFill>
                          <a:latin typeface="+mn-lt"/>
                          <a:ea typeface="+mn-ea"/>
                          <a:cs typeface="+mn-cs"/>
                        </a:rPr>
                        <a:t>Payroll Liability = $100 monthly = $1,200 = 10 memberships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t>QSC Lease Administration = $1,000 annually = 8 Memberships</a:t>
                      </a:r>
                    </a:p>
                  </a:txBody>
                  <a:tcPr/>
                </a:tc>
                <a:extLst>
                  <a:ext uri="{0D108BD9-81ED-4DB2-BD59-A6C34878D82A}">
                    <a16:rowId xmlns:a16="http://schemas.microsoft.com/office/drawing/2014/main" val="339415100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kern="1200" dirty="0">
                          <a:solidFill>
                            <a:schemeClr val="tx1"/>
                          </a:solidFill>
                          <a:latin typeface="+mn-lt"/>
                          <a:ea typeface="+mn-ea"/>
                          <a:cs typeface="+mn-cs"/>
                        </a:rPr>
                        <a:t>Facility &amp; Grounds Maintenance  = $2,500 = 21 Memberships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a:highlight>
                            <a:srgbClr val="FFFF00"/>
                          </a:highlight>
                        </a:rPr>
                        <a:t>Equipment / Repairs &amp; Ops = </a:t>
                      </a:r>
                      <a:r>
                        <a:rPr lang="en-US" sz="1400" strike="sngStrike" dirty="0">
                          <a:highlight>
                            <a:srgbClr val="FFFF00"/>
                          </a:highlight>
                        </a:rPr>
                        <a:t>$2,500 </a:t>
                      </a:r>
                      <a:r>
                        <a:rPr lang="en-US" sz="1400" strike="noStrike" dirty="0">
                          <a:highlight>
                            <a:srgbClr val="FFFF00"/>
                          </a:highlight>
                        </a:rPr>
                        <a:t>$5,000 annually</a:t>
                      </a:r>
                      <a:r>
                        <a:rPr lang="en-US" sz="1400" dirty="0">
                          <a:highlight>
                            <a:srgbClr val="FFFF00"/>
                          </a:highlight>
                        </a:rPr>
                        <a:t> = 42 Memberships</a:t>
                      </a:r>
                    </a:p>
                  </a:txBody>
                  <a:tcPr/>
                </a:tc>
                <a:extLst>
                  <a:ext uri="{0D108BD9-81ED-4DB2-BD59-A6C34878D82A}">
                    <a16:rowId xmlns:a16="http://schemas.microsoft.com/office/drawing/2014/main" val="809965388"/>
                  </a:ext>
                </a:extLst>
              </a:tr>
              <a:tr h="370840">
                <a:tc gridSpan="2">
                  <a:txBody>
                    <a:bodyPr/>
                    <a:lstStyle/>
                    <a:p>
                      <a:pPr marL="285750" marR="0" lvl="0" indent="-285750" algn="l" rtl="0" eaLnBrk="1" fontAlgn="auto" latinLnBrk="0" hangingPunct="1">
                        <a:lnSpc>
                          <a:spcPct val="100000"/>
                        </a:lnSpc>
                        <a:spcBef>
                          <a:spcPts val="0"/>
                        </a:spcBef>
                        <a:spcAft>
                          <a:spcPts val="0"/>
                        </a:spcAft>
                        <a:buFont typeface="Wingdings" panose="05000000000000000000" pitchFamily="2" charset="2"/>
                        <a:buChar char="Ø"/>
                      </a:pPr>
                      <a:r>
                        <a:rPr lang="en-US" sz="1400" dirty="0">
                          <a:solidFill>
                            <a:schemeClr val="tx1"/>
                          </a:solidFill>
                          <a:highlight>
                            <a:srgbClr val="FFFF00"/>
                          </a:highlight>
                        </a:rPr>
                        <a:t>Must pays (club required operations) equal </a:t>
                      </a:r>
                      <a:r>
                        <a:rPr lang="en-US" sz="1400" strike="sngStrike" dirty="0">
                          <a:solidFill>
                            <a:schemeClr val="tx1"/>
                          </a:solidFill>
                          <a:highlight>
                            <a:srgbClr val="FFFF00"/>
                          </a:highlight>
                        </a:rPr>
                        <a:t>$41,805 or 354 </a:t>
                      </a:r>
                      <a:r>
                        <a:rPr lang="en-US" sz="1400" strike="noStrike" dirty="0">
                          <a:solidFill>
                            <a:schemeClr val="tx1"/>
                          </a:solidFill>
                          <a:highlight>
                            <a:srgbClr val="FFFF00"/>
                          </a:highlight>
                        </a:rPr>
                        <a:t> $46,825 or 397 </a:t>
                      </a:r>
                      <a:r>
                        <a:rPr lang="en-US" sz="1400" dirty="0">
                          <a:solidFill>
                            <a:schemeClr val="tx1"/>
                          </a:solidFill>
                          <a:highlight>
                            <a:srgbClr val="FFFF00"/>
                          </a:highlight>
                        </a:rPr>
                        <a:t>Paid Memberships Annually. This is down from the $61,184 / 518 reported in Jan 2021 but up $5,020 from the last quarter due to an increase in EMT and Operational costs driven by club improvement projects.</a:t>
                      </a:r>
                      <a:endParaRPr lang="en-US" dirty="0">
                        <a:solidFill>
                          <a:schemeClr val="tx1"/>
                        </a:solidFill>
                        <a:highlight>
                          <a:srgbClr val="FFFF00"/>
                        </a:highlight>
                      </a:endParaRPr>
                    </a:p>
                  </a:txBody>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400" dirty="0"/>
                    </a:p>
                  </a:txBody>
                  <a:tcPr/>
                </a:tc>
                <a:extLst>
                  <a:ext uri="{0D108BD9-81ED-4DB2-BD59-A6C34878D82A}">
                    <a16:rowId xmlns:a16="http://schemas.microsoft.com/office/drawing/2014/main" val="4134692343"/>
                  </a:ext>
                </a:extLst>
              </a:tr>
            </a:tbl>
          </a:graphicData>
        </a:graphic>
      </p:graphicFrame>
      <p:sp>
        <p:nvSpPr>
          <p:cNvPr id="10" name="Date Placeholder 9">
            <a:extLst>
              <a:ext uri="{FF2B5EF4-FFF2-40B4-BE49-F238E27FC236}">
                <a16:creationId xmlns:a16="http://schemas.microsoft.com/office/drawing/2014/main" id="{AB8CEC78-A6DC-4D1C-ADEE-FAF081657A50}"/>
              </a:ext>
            </a:extLst>
          </p:cNvPr>
          <p:cNvSpPr>
            <a:spLocks noGrp="1"/>
          </p:cNvSpPr>
          <p:nvPr>
            <p:ph type="dt" sz="half" idx="10"/>
          </p:nvPr>
        </p:nvSpPr>
        <p:spPr/>
        <p:txBody>
          <a:bodyPr/>
          <a:lstStyle/>
          <a:p>
            <a:r>
              <a:rPr lang="en-US" dirty="0">
                <a:solidFill>
                  <a:schemeClr val="tx1"/>
                </a:solidFill>
              </a:rPr>
              <a:t>10/16/2021</a:t>
            </a:r>
          </a:p>
        </p:txBody>
      </p:sp>
      <p:sp>
        <p:nvSpPr>
          <p:cNvPr id="11" name="Footer Placeholder 10">
            <a:extLst>
              <a:ext uri="{FF2B5EF4-FFF2-40B4-BE49-F238E27FC236}">
                <a16:creationId xmlns:a16="http://schemas.microsoft.com/office/drawing/2014/main" id="{FF4E5EEE-C284-479D-84CD-5F68728CF10F}"/>
              </a:ext>
            </a:extLst>
          </p:cNvPr>
          <p:cNvSpPr>
            <a:spLocks noGrp="1"/>
          </p:cNvSpPr>
          <p:nvPr>
            <p:ph type="ftr" sz="quarter" idx="11"/>
          </p:nvPr>
        </p:nvSpPr>
        <p:spPr/>
        <p:txBody>
          <a:bodyPr/>
          <a:lstStyle/>
          <a:p>
            <a:r>
              <a:rPr lang="en-US" dirty="0">
                <a:solidFill>
                  <a:schemeClr val="tx1"/>
                </a:solidFill>
              </a:rPr>
              <a:t>Quantico Shooting Club</a:t>
            </a:r>
          </a:p>
        </p:txBody>
      </p:sp>
      <p:sp>
        <p:nvSpPr>
          <p:cNvPr id="14" name="Slide Number Placeholder 13">
            <a:extLst>
              <a:ext uri="{FF2B5EF4-FFF2-40B4-BE49-F238E27FC236}">
                <a16:creationId xmlns:a16="http://schemas.microsoft.com/office/drawing/2014/main" id="{A56D6744-47F0-43DE-8D7A-07CB87D4FB98}"/>
              </a:ext>
            </a:extLst>
          </p:cNvPr>
          <p:cNvSpPr>
            <a:spLocks noGrp="1"/>
          </p:cNvSpPr>
          <p:nvPr>
            <p:ph type="sldNum" sz="quarter" idx="12"/>
          </p:nvPr>
        </p:nvSpPr>
        <p:spPr/>
        <p:txBody>
          <a:bodyPr/>
          <a:lstStyle/>
          <a:p>
            <a:r>
              <a:rPr lang="en-US" dirty="0">
                <a:solidFill>
                  <a:schemeClr val="tx1"/>
                </a:solidFill>
              </a:rPr>
              <a:t>19</a:t>
            </a:r>
          </a:p>
        </p:txBody>
      </p:sp>
      <p:pic>
        <p:nvPicPr>
          <p:cNvPr id="12" name="Picture 11">
            <a:extLst>
              <a:ext uri="{FF2B5EF4-FFF2-40B4-BE49-F238E27FC236}">
                <a16:creationId xmlns:a16="http://schemas.microsoft.com/office/drawing/2014/main" id="{D9E2C4E4-9EEC-4B11-9D2C-061385DF4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380837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QSC Treasurer’s Report - Items For Sale</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a:p>
            <a:r>
              <a:rPr lang="en-US" dirty="0">
                <a:solidFill>
                  <a:schemeClr val="tx1"/>
                </a:solidFill>
              </a:rPr>
              <a:t>	</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20</a:t>
            </a:r>
          </a:p>
        </p:txBody>
      </p:sp>
      <p:pic>
        <p:nvPicPr>
          <p:cNvPr id="10" name="Picture 9">
            <a:extLst>
              <a:ext uri="{FF2B5EF4-FFF2-40B4-BE49-F238E27FC236}">
                <a16:creationId xmlns:a16="http://schemas.microsoft.com/office/drawing/2014/main" id="{AFE37BD3-B752-46C1-9909-CEADE2E37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
        <p:nvSpPr>
          <p:cNvPr id="8" name="Text Placeholder 2">
            <a:extLst>
              <a:ext uri="{FF2B5EF4-FFF2-40B4-BE49-F238E27FC236}">
                <a16:creationId xmlns:a16="http://schemas.microsoft.com/office/drawing/2014/main" id="{0584FB4D-1310-4A67-AA1A-04C71B2C83F3}"/>
              </a:ext>
            </a:extLst>
          </p:cNvPr>
          <p:cNvSpPr txBox="1">
            <a:spLocks/>
          </p:cNvSpPr>
          <p:nvPr/>
        </p:nvSpPr>
        <p:spPr>
          <a:xfrm>
            <a:off x="393895" y="1066587"/>
            <a:ext cx="11426397" cy="5311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sz="1800" dirty="0"/>
              <a:t>Apple iMac –  Gently Used 21.5” – Bought new (Best Buy) in Apr 2020 and Used through Nov 2020 - $700</a:t>
            </a:r>
          </a:p>
          <a:p>
            <a:pPr marL="800100" lvl="1" indent="-342900" algn="l">
              <a:lnSpc>
                <a:spcPct val="150000"/>
              </a:lnSpc>
              <a:spcBef>
                <a:spcPts val="0"/>
              </a:spcBef>
              <a:buFont typeface="Wingdings" panose="05000000000000000000" pitchFamily="2" charset="2"/>
              <a:buChar char="Ø"/>
            </a:pPr>
            <a:r>
              <a:rPr lang="en-US" sz="1600" b="0" i="0" dirty="0">
                <a:solidFill>
                  <a:srgbClr val="444444"/>
                </a:solidFill>
                <a:effectLst/>
                <a:latin typeface="Arial" panose="020B0604020202020204" pitchFamily="34" charset="0"/>
              </a:rPr>
              <a:t>Core I5 @ 2.3GHz, 8GB Memory with a 1TB hard drive</a:t>
            </a:r>
          </a:p>
          <a:p>
            <a:pPr marL="800100" lvl="1" indent="-342900" algn="l">
              <a:lnSpc>
                <a:spcPct val="150000"/>
              </a:lnSpc>
              <a:spcBef>
                <a:spcPts val="0"/>
              </a:spcBef>
              <a:buFont typeface="Wingdings" panose="05000000000000000000" pitchFamily="2" charset="2"/>
              <a:buChar char="Ø"/>
            </a:pPr>
            <a:r>
              <a:rPr lang="en-US" sz="1600" b="0" i="0" dirty="0">
                <a:solidFill>
                  <a:srgbClr val="444444"/>
                </a:solidFill>
                <a:effectLst/>
                <a:latin typeface="Arial" panose="020B0604020202020204" pitchFamily="34" charset="0"/>
              </a:rPr>
              <a:t>QSC transitioned to Windows machines - </a:t>
            </a:r>
            <a:r>
              <a:rPr lang="en-US" sz="1600" dirty="0">
                <a:solidFill>
                  <a:srgbClr val="444444"/>
                </a:solidFill>
                <a:latin typeface="Arial" panose="020B0604020202020204" pitchFamily="34" charset="0"/>
              </a:rPr>
              <a:t>R</a:t>
            </a:r>
            <a:r>
              <a:rPr lang="en-US" sz="1600" b="0" i="0" dirty="0">
                <a:solidFill>
                  <a:srgbClr val="444444"/>
                </a:solidFill>
                <a:effectLst/>
                <a:latin typeface="Arial" panose="020B0604020202020204" pitchFamily="34" charset="0"/>
              </a:rPr>
              <a:t>eset and is ready to go to a new home</a:t>
            </a:r>
          </a:p>
          <a:p>
            <a:pPr marL="800100" lvl="1" indent="-342900" algn="l">
              <a:lnSpc>
                <a:spcPct val="150000"/>
              </a:lnSpc>
              <a:spcBef>
                <a:spcPts val="0"/>
              </a:spcBef>
              <a:buFont typeface="Wingdings" panose="05000000000000000000" pitchFamily="2" charset="2"/>
              <a:buChar char="Ø"/>
            </a:pPr>
            <a:r>
              <a:rPr lang="en-US" sz="1600" b="0" i="0" dirty="0">
                <a:solidFill>
                  <a:srgbClr val="444444"/>
                </a:solidFill>
                <a:effectLst/>
                <a:latin typeface="Arial" panose="020B0604020202020204" pitchFamily="34" charset="0"/>
              </a:rPr>
              <a:t>Fully functional, like new, includes keyboard and mouse, but no box</a:t>
            </a:r>
            <a:endParaRPr lang="en-US" sz="1600" dirty="0"/>
          </a:p>
          <a:p>
            <a:pPr marL="342900" indent="-342900" algn="l">
              <a:lnSpc>
                <a:spcPct val="150000"/>
              </a:lnSpc>
              <a:spcBef>
                <a:spcPts val="0"/>
              </a:spcBef>
              <a:buFont typeface="Wingdings" panose="05000000000000000000" pitchFamily="2" charset="2"/>
              <a:buChar char="Ø"/>
            </a:pPr>
            <a:r>
              <a:rPr lang="en-US" sz="1800" dirty="0"/>
              <a:t>Target Stands – GT Targets metal frame with 1x2 uprights and cardboard backer - $20</a:t>
            </a:r>
          </a:p>
          <a:p>
            <a:pPr marL="342900" indent="-342900" algn="l">
              <a:lnSpc>
                <a:spcPct val="150000"/>
              </a:lnSpc>
              <a:spcBef>
                <a:spcPts val="0"/>
              </a:spcBef>
              <a:buFont typeface="Wingdings" panose="05000000000000000000" pitchFamily="2" charset="2"/>
              <a:buChar char="Ø"/>
            </a:pPr>
            <a:r>
              <a:rPr lang="en-US" sz="1800" dirty="0"/>
              <a:t>Oak Firewood - Free</a:t>
            </a:r>
          </a:p>
        </p:txBody>
      </p:sp>
      <p:pic>
        <p:nvPicPr>
          <p:cNvPr id="7" name="Picture 6">
            <a:extLst>
              <a:ext uri="{FF2B5EF4-FFF2-40B4-BE49-F238E27FC236}">
                <a16:creationId xmlns:a16="http://schemas.microsoft.com/office/drawing/2014/main" id="{FD32D839-A1F0-49C2-8D0E-D63E18951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764" y="1638299"/>
            <a:ext cx="1851121" cy="4581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EE4AD6BD-9A30-4A08-91F8-B6B0A4C0A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531" y="3429000"/>
            <a:ext cx="3513696" cy="2876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014FEE26-1B54-494B-8CF9-B915A9F68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3138" y="3429000"/>
            <a:ext cx="3846714" cy="2891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6489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Secretary’s Report </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431922" y="1279314"/>
            <a:ext cx="11426397" cy="766124"/>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sz="11200" b="1" dirty="0">
                <a:cs typeface="Calibri"/>
              </a:rPr>
              <a:t>Membership Report</a:t>
            </a:r>
          </a:p>
          <a:p>
            <a:pPr marL="342900" indent="-342900" algn="l">
              <a:lnSpc>
                <a:spcPct val="150000"/>
              </a:lnSpc>
              <a:spcBef>
                <a:spcPts val="0"/>
              </a:spcBef>
              <a:buFont typeface="Wingdings" panose="05000000000000000000" pitchFamily="2" charset="2"/>
              <a:buChar char="Ø"/>
            </a:pPr>
            <a:endParaRPr lang="en-US" sz="2800" b="1" dirty="0">
              <a:cs typeface="Calibri"/>
            </a:endParaRPr>
          </a:p>
          <a:p>
            <a:pPr marL="342900" indent="-342900" algn="l">
              <a:lnSpc>
                <a:spcPct val="150000"/>
              </a:lnSpc>
              <a:spcBef>
                <a:spcPts val="0"/>
              </a:spcBef>
              <a:buFont typeface="Wingdings" panose="05000000000000000000" pitchFamily="2" charset="2"/>
              <a:buChar char="Ø"/>
            </a:pPr>
            <a:endParaRPr lang="en-US" sz="2800" b="1" dirty="0">
              <a:cs typeface="Calibri"/>
            </a:endParaRPr>
          </a:p>
          <a:p>
            <a:pPr algn="l">
              <a:lnSpc>
                <a:spcPct val="100000"/>
              </a:lnSpc>
              <a:spcBef>
                <a:spcPts val="0"/>
              </a:spcBef>
            </a:pPr>
            <a:endParaRPr lang="en-US" sz="2000" dirty="0">
              <a:cs typeface="Calibri"/>
            </a:endParaRPr>
          </a:p>
          <a:p>
            <a:pPr marL="342900" indent="-342900" algn="l">
              <a:lnSpc>
                <a:spcPct val="100000"/>
              </a:lnSpc>
              <a:spcBef>
                <a:spcPts val="0"/>
              </a:spcBef>
              <a:buFont typeface="Wingdings" panose="05000000000000000000" pitchFamily="2" charset="2"/>
              <a:buChar char="Ø"/>
            </a:pPr>
            <a:endParaRPr lang="en-US" sz="2000" dirty="0">
              <a:cs typeface="Calibri"/>
            </a:endParaRPr>
          </a:p>
          <a:p>
            <a:pPr marL="342900" indent="-342900" algn="l">
              <a:lnSpc>
                <a:spcPct val="100000"/>
              </a:lnSpc>
              <a:spcBef>
                <a:spcPts val="0"/>
              </a:spcBef>
              <a:buFont typeface="Wingdings" panose="05000000000000000000" pitchFamily="2" charset="2"/>
              <a:buChar char="Ø"/>
            </a:pPr>
            <a:endParaRPr lang="en-US" sz="2000" dirty="0">
              <a:cs typeface="Calibri"/>
            </a:endParaRPr>
          </a:p>
          <a:p>
            <a:pPr algn="l">
              <a:lnSpc>
                <a:spcPct val="100000"/>
              </a:lnSpc>
              <a:spcBef>
                <a:spcPts val="0"/>
              </a:spcBef>
            </a:pPr>
            <a:endParaRPr lang="en-US" sz="2000" dirty="0">
              <a:cs typeface="Calibri"/>
            </a:endParaRPr>
          </a:p>
          <a:p>
            <a:pPr marL="342900" indent="-342900" algn="l">
              <a:lnSpc>
                <a:spcPct val="100000"/>
              </a:lnSpc>
              <a:spcBef>
                <a:spcPts val="0"/>
              </a:spcBef>
              <a:buFont typeface="Wingdings" panose="05000000000000000000" pitchFamily="2" charset="2"/>
              <a:buChar char="Ø"/>
            </a:pPr>
            <a:endParaRPr lang="en-US" sz="2000" dirty="0">
              <a:cs typeface="Calibri"/>
            </a:endParaRPr>
          </a:p>
          <a:p>
            <a:pPr algn="l">
              <a:lnSpc>
                <a:spcPct val="150000"/>
              </a:lnSpc>
              <a:spcBef>
                <a:spcPts val="0"/>
              </a:spcBef>
            </a:pPr>
            <a:r>
              <a:rPr lang="en-US" dirty="0">
                <a:cs typeface="Calibri"/>
              </a:rPr>
              <a:t>	</a:t>
            </a:r>
          </a:p>
        </p:txBody>
      </p:sp>
      <p:graphicFrame>
        <p:nvGraphicFramePr>
          <p:cNvPr id="3" name="Table 6">
            <a:extLst>
              <a:ext uri="{FF2B5EF4-FFF2-40B4-BE49-F238E27FC236}">
                <a16:creationId xmlns:a16="http://schemas.microsoft.com/office/drawing/2014/main" id="{1BBABDE7-272C-4D48-9D78-703171266A76}"/>
              </a:ext>
            </a:extLst>
          </p:cNvPr>
          <p:cNvGraphicFramePr>
            <a:graphicFrameLocks noGrp="1"/>
          </p:cNvGraphicFramePr>
          <p:nvPr>
            <p:extLst>
              <p:ext uri="{D42A27DB-BD31-4B8C-83A1-F6EECF244321}">
                <p14:modId xmlns:p14="http://schemas.microsoft.com/office/powerpoint/2010/main" val="3936993541"/>
              </p:ext>
            </p:extLst>
          </p:nvPr>
        </p:nvGraphicFramePr>
        <p:xfrm>
          <a:off x="793478" y="1970198"/>
          <a:ext cx="10450924" cy="2560320"/>
        </p:xfrm>
        <a:graphic>
          <a:graphicData uri="http://schemas.openxmlformats.org/drawingml/2006/table">
            <a:tbl>
              <a:tblPr firstRow="1" bandRow="1">
                <a:tableStyleId>{5C22544A-7EE6-4342-B048-85BDC9FD1C3A}</a:tableStyleId>
              </a:tblPr>
              <a:tblGrid>
                <a:gridCol w="1231602">
                  <a:extLst>
                    <a:ext uri="{9D8B030D-6E8A-4147-A177-3AD203B41FA5}">
                      <a16:colId xmlns:a16="http://schemas.microsoft.com/office/drawing/2014/main" val="2037518717"/>
                    </a:ext>
                  </a:extLst>
                </a:gridCol>
                <a:gridCol w="1317046">
                  <a:extLst>
                    <a:ext uri="{9D8B030D-6E8A-4147-A177-3AD203B41FA5}">
                      <a16:colId xmlns:a16="http://schemas.microsoft.com/office/drawing/2014/main" val="3209031230"/>
                    </a:ext>
                  </a:extLst>
                </a:gridCol>
                <a:gridCol w="1317046">
                  <a:extLst>
                    <a:ext uri="{9D8B030D-6E8A-4147-A177-3AD203B41FA5}">
                      <a16:colId xmlns:a16="http://schemas.microsoft.com/office/drawing/2014/main" val="890720536"/>
                    </a:ext>
                  </a:extLst>
                </a:gridCol>
                <a:gridCol w="1317046">
                  <a:extLst>
                    <a:ext uri="{9D8B030D-6E8A-4147-A177-3AD203B41FA5}">
                      <a16:colId xmlns:a16="http://schemas.microsoft.com/office/drawing/2014/main" val="1461125540"/>
                    </a:ext>
                  </a:extLst>
                </a:gridCol>
                <a:gridCol w="1317046">
                  <a:extLst>
                    <a:ext uri="{9D8B030D-6E8A-4147-A177-3AD203B41FA5}">
                      <a16:colId xmlns:a16="http://schemas.microsoft.com/office/drawing/2014/main" val="1834290899"/>
                    </a:ext>
                  </a:extLst>
                </a:gridCol>
                <a:gridCol w="1317046">
                  <a:extLst>
                    <a:ext uri="{9D8B030D-6E8A-4147-A177-3AD203B41FA5}">
                      <a16:colId xmlns:a16="http://schemas.microsoft.com/office/drawing/2014/main" val="669701626"/>
                    </a:ext>
                  </a:extLst>
                </a:gridCol>
                <a:gridCol w="1317046">
                  <a:extLst>
                    <a:ext uri="{9D8B030D-6E8A-4147-A177-3AD203B41FA5}">
                      <a16:colId xmlns:a16="http://schemas.microsoft.com/office/drawing/2014/main" val="3243297265"/>
                    </a:ext>
                  </a:extLst>
                </a:gridCol>
                <a:gridCol w="1317046">
                  <a:extLst>
                    <a:ext uri="{9D8B030D-6E8A-4147-A177-3AD203B41FA5}">
                      <a16:colId xmlns:a16="http://schemas.microsoft.com/office/drawing/2014/main" val="3893231585"/>
                    </a:ext>
                  </a:extLst>
                </a:gridCol>
              </a:tblGrid>
              <a:tr h="370840">
                <a:tc>
                  <a:txBody>
                    <a:bodyPr/>
                    <a:lstStyle/>
                    <a:p>
                      <a:endParaRPr lang="en-US"/>
                    </a:p>
                  </a:txBody>
                  <a:tcPr/>
                </a:tc>
                <a:tc>
                  <a:txBody>
                    <a:bodyPr/>
                    <a:lstStyle/>
                    <a:p>
                      <a:pPr algn="ctr"/>
                      <a:r>
                        <a:rPr lang="en-US" dirty="0"/>
                        <a:t>April</a:t>
                      </a:r>
                    </a:p>
                    <a:p>
                      <a:pPr algn="ctr"/>
                      <a:r>
                        <a:rPr lang="en-US" dirty="0"/>
                        <a:t>2021</a:t>
                      </a:r>
                    </a:p>
                  </a:txBody>
                  <a:tcPr/>
                </a:tc>
                <a:tc>
                  <a:txBody>
                    <a:bodyPr/>
                    <a:lstStyle/>
                    <a:p>
                      <a:pPr algn="ctr"/>
                      <a:r>
                        <a:rPr lang="en-US" dirty="0"/>
                        <a:t>May </a:t>
                      </a:r>
                    </a:p>
                    <a:p>
                      <a:pPr algn="ctr"/>
                      <a:r>
                        <a:rPr lang="en-US" dirty="0"/>
                        <a:t>2021</a:t>
                      </a:r>
                    </a:p>
                  </a:txBody>
                  <a:tcPr/>
                </a:tc>
                <a:tc>
                  <a:txBody>
                    <a:bodyPr/>
                    <a:lstStyle/>
                    <a:p>
                      <a:pPr algn="ctr"/>
                      <a:r>
                        <a:rPr lang="en-US" dirty="0"/>
                        <a:t>June</a:t>
                      </a:r>
                    </a:p>
                    <a:p>
                      <a:pPr algn="ctr"/>
                      <a:r>
                        <a:rPr lang="en-US" dirty="0"/>
                        <a:t>2021</a:t>
                      </a:r>
                    </a:p>
                  </a:txBody>
                  <a:tcPr/>
                </a:tc>
                <a:tc>
                  <a:txBody>
                    <a:bodyPr/>
                    <a:lstStyle/>
                    <a:p>
                      <a:pPr algn="ctr"/>
                      <a:r>
                        <a:rPr lang="en-US" dirty="0"/>
                        <a:t>July</a:t>
                      </a:r>
                    </a:p>
                    <a:p>
                      <a:pPr algn="ctr"/>
                      <a:r>
                        <a:rPr lang="en-US" dirty="0"/>
                        <a:t>2021</a:t>
                      </a:r>
                    </a:p>
                  </a:txBody>
                  <a:tcPr/>
                </a:tc>
                <a:tc>
                  <a:txBody>
                    <a:bodyPr/>
                    <a:lstStyle/>
                    <a:p>
                      <a:pPr algn="ctr"/>
                      <a:r>
                        <a:rPr lang="en-US" dirty="0"/>
                        <a:t>August</a:t>
                      </a:r>
                    </a:p>
                    <a:p>
                      <a:pPr algn="ctr"/>
                      <a:r>
                        <a:rPr lang="en-US" dirty="0"/>
                        <a:t>2021</a:t>
                      </a:r>
                    </a:p>
                  </a:txBody>
                  <a:tcPr/>
                </a:tc>
                <a:tc>
                  <a:txBody>
                    <a:bodyPr/>
                    <a:lstStyle/>
                    <a:p>
                      <a:pPr algn="ctr"/>
                      <a:r>
                        <a:rPr lang="en-US" dirty="0"/>
                        <a:t>September</a:t>
                      </a:r>
                    </a:p>
                    <a:p>
                      <a:pPr algn="ctr"/>
                      <a:r>
                        <a:rPr lang="en-US" dirty="0"/>
                        <a:t>2021</a:t>
                      </a:r>
                    </a:p>
                  </a:txBody>
                  <a:tcPr/>
                </a:tc>
                <a:tc>
                  <a:txBody>
                    <a:bodyPr/>
                    <a:lstStyle/>
                    <a:p>
                      <a:pPr algn="ctr"/>
                      <a:r>
                        <a:rPr lang="en-US" dirty="0"/>
                        <a:t>October 2021</a:t>
                      </a:r>
                    </a:p>
                  </a:txBody>
                  <a:tcPr/>
                </a:tc>
                <a:extLst>
                  <a:ext uri="{0D108BD9-81ED-4DB2-BD59-A6C34878D82A}">
                    <a16:rowId xmlns:a16="http://schemas.microsoft.com/office/drawing/2014/main" val="2884542969"/>
                  </a:ext>
                </a:extLst>
              </a:tr>
              <a:tr h="370840">
                <a:tc>
                  <a:txBody>
                    <a:bodyPr/>
                    <a:lstStyle/>
                    <a:p>
                      <a:r>
                        <a:rPr lang="en-US" dirty="0"/>
                        <a:t>Regular Members</a:t>
                      </a:r>
                    </a:p>
                  </a:txBody>
                  <a:tcPr/>
                </a:tc>
                <a:tc>
                  <a:txBody>
                    <a:bodyPr/>
                    <a:lstStyle/>
                    <a:p>
                      <a:pPr algn="ctr"/>
                      <a:r>
                        <a:rPr lang="en-US" dirty="0"/>
                        <a:t>899 (74%)</a:t>
                      </a:r>
                    </a:p>
                  </a:txBody>
                  <a:tcPr/>
                </a:tc>
                <a:tc>
                  <a:txBody>
                    <a:bodyPr/>
                    <a:lstStyle/>
                    <a:p>
                      <a:pPr algn="ctr"/>
                      <a:r>
                        <a:rPr lang="en-US" dirty="0"/>
                        <a:t>972 (73%)</a:t>
                      </a:r>
                    </a:p>
                  </a:txBody>
                  <a:tcPr/>
                </a:tc>
                <a:tc>
                  <a:txBody>
                    <a:bodyPr/>
                    <a:lstStyle/>
                    <a:p>
                      <a:pPr algn="ctr"/>
                      <a:r>
                        <a:rPr lang="en-US" dirty="0"/>
                        <a:t>976 (74%)</a:t>
                      </a:r>
                    </a:p>
                  </a:txBody>
                  <a:tcPr/>
                </a:tc>
                <a:tc>
                  <a:txBody>
                    <a:bodyPr/>
                    <a:lstStyle/>
                    <a:p>
                      <a:pPr algn="ctr"/>
                      <a:r>
                        <a:rPr lang="en-US" dirty="0"/>
                        <a:t>1035 (74%)</a:t>
                      </a:r>
                    </a:p>
                  </a:txBody>
                  <a:tcPr/>
                </a:tc>
                <a:tc>
                  <a:txBody>
                    <a:bodyPr/>
                    <a:lstStyle/>
                    <a:p>
                      <a:pPr algn="ctr"/>
                      <a:r>
                        <a:rPr lang="en-US" dirty="0"/>
                        <a:t>948 (75%)</a:t>
                      </a:r>
                    </a:p>
                  </a:txBody>
                  <a:tcPr/>
                </a:tc>
                <a:tc>
                  <a:txBody>
                    <a:bodyPr/>
                    <a:lstStyle/>
                    <a:p>
                      <a:pPr algn="ctr"/>
                      <a:r>
                        <a:rPr lang="en-US" dirty="0"/>
                        <a:t>918 (75%)</a:t>
                      </a:r>
                    </a:p>
                  </a:txBody>
                  <a:tcPr/>
                </a:tc>
                <a:tc>
                  <a:txBody>
                    <a:bodyPr/>
                    <a:lstStyle/>
                    <a:p>
                      <a:pPr algn="ctr"/>
                      <a:r>
                        <a:rPr lang="en-US" dirty="0"/>
                        <a:t>918 (75%)</a:t>
                      </a:r>
                    </a:p>
                  </a:txBody>
                  <a:tcPr/>
                </a:tc>
                <a:extLst>
                  <a:ext uri="{0D108BD9-81ED-4DB2-BD59-A6C34878D82A}">
                    <a16:rowId xmlns:a16="http://schemas.microsoft.com/office/drawing/2014/main" val="3223009097"/>
                  </a:ext>
                </a:extLst>
              </a:tr>
              <a:tr h="370840">
                <a:tc>
                  <a:txBody>
                    <a:bodyPr/>
                    <a:lstStyle/>
                    <a:p>
                      <a:r>
                        <a:rPr lang="en-US" dirty="0"/>
                        <a:t>Associate</a:t>
                      </a:r>
                    </a:p>
                    <a:p>
                      <a:r>
                        <a:rPr lang="en-US" dirty="0"/>
                        <a:t>Members</a:t>
                      </a:r>
                    </a:p>
                  </a:txBody>
                  <a:tcPr/>
                </a:tc>
                <a:tc>
                  <a:txBody>
                    <a:bodyPr/>
                    <a:lstStyle/>
                    <a:p>
                      <a:pPr algn="ctr"/>
                      <a:r>
                        <a:rPr lang="en-US" dirty="0"/>
                        <a:t>318 (26%)</a:t>
                      </a:r>
                    </a:p>
                  </a:txBody>
                  <a:tcPr/>
                </a:tc>
                <a:tc>
                  <a:txBody>
                    <a:bodyPr/>
                    <a:lstStyle/>
                    <a:p>
                      <a:pPr algn="ctr"/>
                      <a:r>
                        <a:rPr lang="en-US" dirty="0"/>
                        <a:t>352 (27%)</a:t>
                      </a:r>
                    </a:p>
                  </a:txBody>
                  <a:tcPr/>
                </a:tc>
                <a:tc>
                  <a:txBody>
                    <a:bodyPr/>
                    <a:lstStyle/>
                    <a:p>
                      <a:pPr algn="ctr"/>
                      <a:r>
                        <a:rPr lang="en-US" dirty="0"/>
                        <a:t>344 (26%)</a:t>
                      </a:r>
                    </a:p>
                  </a:txBody>
                  <a:tcPr/>
                </a:tc>
                <a:tc>
                  <a:txBody>
                    <a:bodyPr/>
                    <a:lstStyle/>
                    <a:p>
                      <a:pPr algn="ctr"/>
                      <a:r>
                        <a:rPr lang="en-US" dirty="0"/>
                        <a:t>359 (26%)</a:t>
                      </a:r>
                    </a:p>
                  </a:txBody>
                  <a:tcPr/>
                </a:tc>
                <a:tc>
                  <a:txBody>
                    <a:bodyPr/>
                    <a:lstStyle/>
                    <a:p>
                      <a:pPr algn="ctr"/>
                      <a:r>
                        <a:rPr lang="en-US" dirty="0"/>
                        <a:t>318 (25%)</a:t>
                      </a:r>
                    </a:p>
                  </a:txBody>
                  <a:tcPr/>
                </a:tc>
                <a:tc>
                  <a:txBody>
                    <a:bodyPr/>
                    <a:lstStyle/>
                    <a:p>
                      <a:pPr algn="ctr"/>
                      <a:r>
                        <a:rPr lang="en-US" dirty="0"/>
                        <a:t>301 (25%)</a:t>
                      </a:r>
                    </a:p>
                  </a:txBody>
                  <a:tcPr/>
                </a:tc>
                <a:tc>
                  <a:txBody>
                    <a:bodyPr/>
                    <a:lstStyle/>
                    <a:p>
                      <a:pPr algn="ctr"/>
                      <a:r>
                        <a:rPr lang="en-US" dirty="0"/>
                        <a:t>313 (25%)</a:t>
                      </a:r>
                    </a:p>
                  </a:txBody>
                  <a:tcPr/>
                </a:tc>
                <a:extLst>
                  <a:ext uri="{0D108BD9-81ED-4DB2-BD59-A6C34878D82A}">
                    <a16:rowId xmlns:a16="http://schemas.microsoft.com/office/drawing/2014/main" val="2555409387"/>
                  </a:ext>
                </a:extLst>
              </a:tr>
              <a:tr h="370840">
                <a:tc>
                  <a:txBody>
                    <a:bodyPr/>
                    <a:lstStyle/>
                    <a:p>
                      <a:r>
                        <a:rPr lang="en-US" b="1" dirty="0"/>
                        <a:t>TOTAL MEMBERS</a:t>
                      </a:r>
                    </a:p>
                  </a:txBody>
                  <a:tcPr/>
                </a:tc>
                <a:tc>
                  <a:txBody>
                    <a:bodyPr/>
                    <a:lstStyle/>
                    <a:p>
                      <a:pPr algn="ctr"/>
                      <a:r>
                        <a:rPr lang="en-US" b="1" dirty="0"/>
                        <a:t>1217</a:t>
                      </a:r>
                    </a:p>
                  </a:txBody>
                  <a:tcPr/>
                </a:tc>
                <a:tc>
                  <a:txBody>
                    <a:bodyPr/>
                    <a:lstStyle/>
                    <a:p>
                      <a:pPr algn="ctr"/>
                      <a:r>
                        <a:rPr lang="en-US" b="1" dirty="0"/>
                        <a:t>1324</a:t>
                      </a:r>
                    </a:p>
                  </a:txBody>
                  <a:tcPr/>
                </a:tc>
                <a:tc>
                  <a:txBody>
                    <a:bodyPr/>
                    <a:lstStyle/>
                    <a:p>
                      <a:pPr algn="ctr"/>
                      <a:r>
                        <a:rPr lang="en-US" b="1" dirty="0"/>
                        <a:t>1320</a:t>
                      </a:r>
                    </a:p>
                  </a:txBody>
                  <a:tcPr/>
                </a:tc>
                <a:tc>
                  <a:txBody>
                    <a:bodyPr/>
                    <a:lstStyle/>
                    <a:p>
                      <a:pPr algn="ctr"/>
                      <a:r>
                        <a:rPr lang="en-US" b="1" dirty="0"/>
                        <a:t>1394</a:t>
                      </a:r>
                    </a:p>
                  </a:txBody>
                  <a:tcPr/>
                </a:tc>
                <a:tc>
                  <a:txBody>
                    <a:bodyPr/>
                    <a:lstStyle/>
                    <a:p>
                      <a:pPr algn="ctr"/>
                      <a:r>
                        <a:rPr lang="en-US" b="1" dirty="0"/>
                        <a:t>1266</a:t>
                      </a:r>
                    </a:p>
                  </a:txBody>
                  <a:tcPr/>
                </a:tc>
                <a:tc>
                  <a:txBody>
                    <a:bodyPr/>
                    <a:lstStyle/>
                    <a:p>
                      <a:pPr algn="ctr"/>
                      <a:r>
                        <a:rPr lang="en-US" b="1" dirty="0"/>
                        <a:t>1219</a:t>
                      </a:r>
                    </a:p>
                  </a:txBody>
                  <a:tcPr/>
                </a:tc>
                <a:tc>
                  <a:txBody>
                    <a:bodyPr/>
                    <a:lstStyle/>
                    <a:p>
                      <a:pPr algn="ctr"/>
                      <a:r>
                        <a:rPr lang="en-US" b="1" dirty="0"/>
                        <a:t>1232</a:t>
                      </a:r>
                    </a:p>
                  </a:txBody>
                  <a:tcPr/>
                </a:tc>
                <a:extLst>
                  <a:ext uri="{0D108BD9-81ED-4DB2-BD59-A6C34878D82A}">
                    <a16:rowId xmlns:a16="http://schemas.microsoft.com/office/drawing/2014/main" val="394450608"/>
                  </a:ext>
                </a:extLst>
              </a:tr>
            </a:tbl>
          </a:graphicData>
        </a:graphic>
      </p:graphicFrame>
      <p:sp>
        <p:nvSpPr>
          <p:cNvPr id="7" name="Date Placeholder 3">
            <a:extLst>
              <a:ext uri="{FF2B5EF4-FFF2-40B4-BE49-F238E27FC236}">
                <a16:creationId xmlns:a16="http://schemas.microsoft.com/office/drawing/2014/main" id="{F5E8CF02-ACE0-4605-8AC5-F9A29969CBA9}"/>
              </a:ext>
            </a:extLst>
          </p:cNvPr>
          <p:cNvSpPr txBox="1">
            <a:spLocks/>
          </p:cNvSpPr>
          <p:nvPr/>
        </p:nvSpPr>
        <p:spPr>
          <a:xfrm>
            <a:off x="841917" y="636006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Date Placeholder 10">
            <a:extLst>
              <a:ext uri="{FF2B5EF4-FFF2-40B4-BE49-F238E27FC236}">
                <a16:creationId xmlns:a16="http://schemas.microsoft.com/office/drawing/2014/main" id="{463E0BFE-ACCE-48D8-8956-D98C4FDB6050}"/>
              </a:ext>
            </a:extLst>
          </p:cNvPr>
          <p:cNvSpPr>
            <a:spLocks noGrp="1"/>
          </p:cNvSpPr>
          <p:nvPr>
            <p:ph type="dt" sz="half" idx="10"/>
          </p:nvPr>
        </p:nvSpPr>
        <p:spPr/>
        <p:txBody>
          <a:bodyPr/>
          <a:lstStyle/>
          <a:p>
            <a:r>
              <a:rPr lang="en-US" dirty="0">
                <a:solidFill>
                  <a:schemeClr val="tx1"/>
                </a:solidFill>
              </a:rPr>
              <a:t>10/16/2021</a:t>
            </a:r>
          </a:p>
        </p:txBody>
      </p:sp>
      <p:sp>
        <p:nvSpPr>
          <p:cNvPr id="12" name="Footer Placeholder 11">
            <a:extLst>
              <a:ext uri="{FF2B5EF4-FFF2-40B4-BE49-F238E27FC236}">
                <a16:creationId xmlns:a16="http://schemas.microsoft.com/office/drawing/2014/main" id="{7B045777-3EC3-4754-9BE5-96FBAC4CD6C3}"/>
              </a:ext>
            </a:extLst>
          </p:cNvPr>
          <p:cNvSpPr>
            <a:spLocks noGrp="1"/>
          </p:cNvSpPr>
          <p:nvPr>
            <p:ph type="ftr" sz="quarter" idx="11"/>
          </p:nvPr>
        </p:nvSpPr>
        <p:spPr/>
        <p:txBody>
          <a:bodyPr/>
          <a:lstStyle/>
          <a:p>
            <a:r>
              <a:rPr lang="en-US" dirty="0">
                <a:solidFill>
                  <a:schemeClr val="tx1"/>
                </a:solidFill>
              </a:rPr>
              <a:t>Quantico Shooting Club</a:t>
            </a:r>
          </a:p>
        </p:txBody>
      </p:sp>
      <p:sp>
        <p:nvSpPr>
          <p:cNvPr id="15" name="Slide Number Placeholder 14">
            <a:extLst>
              <a:ext uri="{FF2B5EF4-FFF2-40B4-BE49-F238E27FC236}">
                <a16:creationId xmlns:a16="http://schemas.microsoft.com/office/drawing/2014/main" id="{DCEE3325-9AB9-4135-989F-6A42E3CF704A}"/>
              </a:ext>
            </a:extLst>
          </p:cNvPr>
          <p:cNvSpPr>
            <a:spLocks noGrp="1"/>
          </p:cNvSpPr>
          <p:nvPr>
            <p:ph type="sldNum" sz="quarter" idx="12"/>
          </p:nvPr>
        </p:nvSpPr>
        <p:spPr/>
        <p:txBody>
          <a:bodyPr/>
          <a:lstStyle/>
          <a:p>
            <a:r>
              <a:rPr lang="en-US" dirty="0">
                <a:solidFill>
                  <a:schemeClr val="tx1"/>
                </a:solidFill>
              </a:rPr>
              <a:t>21</a:t>
            </a:r>
          </a:p>
        </p:txBody>
      </p:sp>
      <p:sp>
        <p:nvSpPr>
          <p:cNvPr id="10" name="TextBox 9">
            <a:extLst>
              <a:ext uri="{FF2B5EF4-FFF2-40B4-BE49-F238E27FC236}">
                <a16:creationId xmlns:a16="http://schemas.microsoft.com/office/drawing/2014/main" id="{82ECD334-D26F-4F7F-A9EC-A5EFC1829DC3}"/>
              </a:ext>
            </a:extLst>
          </p:cNvPr>
          <p:cNvSpPr txBox="1"/>
          <p:nvPr/>
        </p:nvSpPr>
        <p:spPr>
          <a:xfrm>
            <a:off x="367989" y="4300346"/>
            <a:ext cx="11204886" cy="1477328"/>
          </a:xfrm>
          <a:prstGeom prst="rect">
            <a:avLst/>
          </a:prstGeom>
          <a:noFill/>
        </p:spPr>
        <p:txBody>
          <a:bodyPr wrap="square" rtlCol="0">
            <a:spAutoFit/>
          </a:bodyPr>
          <a:lstStyle/>
          <a:p>
            <a:pPr marL="342900" indent="-342900" algn="l">
              <a:lnSpc>
                <a:spcPct val="100000"/>
              </a:lnSpc>
              <a:spcBef>
                <a:spcPts val="0"/>
              </a:spcBef>
              <a:buFont typeface="Wingdings" panose="05000000000000000000" pitchFamily="2" charset="2"/>
              <a:buChar char="Ø"/>
            </a:pPr>
            <a:endParaRPr lang="en-US" sz="1800" dirty="0">
              <a:cs typeface="Calibri"/>
            </a:endParaRPr>
          </a:p>
          <a:p>
            <a:pPr lvl="1"/>
            <a:endParaRPr lang="en-US" dirty="0">
              <a:cs typeface="Calibri"/>
            </a:endParaRPr>
          </a:p>
          <a:p>
            <a:pPr marL="800100" lvl="1" indent="-342900">
              <a:buFont typeface="Wingdings" panose="05000000000000000000" pitchFamily="2" charset="2"/>
              <a:buChar char="Ø"/>
            </a:pPr>
            <a:r>
              <a:rPr lang="en-US" dirty="0">
                <a:cs typeface="Calibri"/>
              </a:rPr>
              <a:t>Membership ratio is well within the MCBQ directed 2/3 Regular – 1/3 Associate member requirements</a:t>
            </a:r>
          </a:p>
          <a:p>
            <a:pPr marL="800100" lvl="1" indent="-342900">
              <a:buFont typeface="Wingdings" panose="05000000000000000000" pitchFamily="2" charset="2"/>
              <a:buChar char="Ø"/>
            </a:pPr>
            <a:endParaRPr lang="en-US" dirty="0">
              <a:cs typeface="Calibri"/>
            </a:endParaRPr>
          </a:p>
          <a:p>
            <a:pPr marL="800100" lvl="1" indent="-342900">
              <a:buFont typeface="Wingdings" panose="05000000000000000000" pitchFamily="2" charset="2"/>
              <a:buChar char="Ø"/>
            </a:pPr>
            <a:r>
              <a:rPr lang="en-US" dirty="0">
                <a:highlight>
                  <a:srgbClr val="FFFF00"/>
                </a:highlight>
                <a:cs typeface="Calibri"/>
              </a:rPr>
              <a:t>This time last year we had 1056 members.  Today we have a membership of 1232.  Roughly 14% growth.  </a:t>
            </a:r>
          </a:p>
        </p:txBody>
      </p:sp>
      <p:pic>
        <p:nvPicPr>
          <p:cNvPr id="14" name="Picture 13">
            <a:extLst>
              <a:ext uri="{FF2B5EF4-FFF2-40B4-BE49-F238E27FC236}">
                <a16:creationId xmlns:a16="http://schemas.microsoft.com/office/drawing/2014/main" id="{04D1C2A9-EC85-4489-883C-D0A57AD82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314867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RSO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163782"/>
            <a:ext cx="11426397" cy="51648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en-US" b="1" i="1" dirty="0">
                <a:solidFill>
                  <a:srgbClr val="C00000"/>
                </a:solidFill>
              </a:rPr>
              <a:t>RSOs are the lifeblood of the Club – Ranges don’t open without our RSOs</a:t>
            </a:r>
          </a:p>
          <a:p>
            <a:pPr marL="342900" indent="-342900" algn="l">
              <a:lnSpc>
                <a:spcPct val="100000"/>
              </a:lnSpc>
              <a:spcBef>
                <a:spcPts val="600"/>
              </a:spcBef>
              <a:buFont typeface="Wingdings" panose="05000000000000000000" pitchFamily="2" charset="2"/>
              <a:buChar char="Ø"/>
            </a:pPr>
            <a:r>
              <a:rPr lang="en-US" sz="2000" dirty="0"/>
              <a:t>There are currently 82 certified RSOs</a:t>
            </a:r>
          </a:p>
          <a:p>
            <a:pPr marL="342900" indent="-342900" algn="l">
              <a:lnSpc>
                <a:spcPct val="100000"/>
              </a:lnSpc>
              <a:spcBef>
                <a:spcPts val="600"/>
              </a:spcBef>
              <a:buFont typeface="Wingdings" panose="05000000000000000000" pitchFamily="2" charset="2"/>
              <a:buChar char="Ø"/>
            </a:pPr>
            <a:r>
              <a:rPr lang="en-US" sz="2000" dirty="0"/>
              <a:t>There are 5 club members with expired RSO certifications </a:t>
            </a:r>
          </a:p>
          <a:p>
            <a:pPr marL="342900" indent="-342900" algn="l">
              <a:lnSpc>
                <a:spcPct val="100000"/>
              </a:lnSpc>
              <a:spcBef>
                <a:spcPts val="600"/>
              </a:spcBef>
              <a:buFont typeface="Wingdings" panose="05000000000000000000" pitchFamily="2" charset="2"/>
              <a:buChar char="Ø"/>
            </a:pPr>
            <a:r>
              <a:rPr lang="en-US" sz="2000" dirty="0"/>
              <a:t>RSO Volunteer Efforts (last 12 months):</a:t>
            </a:r>
          </a:p>
          <a:p>
            <a:pPr marL="800100" lvl="1" indent="-342900" algn="l">
              <a:lnSpc>
                <a:spcPct val="100000"/>
              </a:lnSpc>
              <a:spcBef>
                <a:spcPts val="600"/>
              </a:spcBef>
              <a:buFont typeface="Wingdings" panose="05000000000000000000" pitchFamily="2" charset="2"/>
              <a:buChar char="Ø"/>
            </a:pPr>
            <a:r>
              <a:rPr lang="en-US" sz="1800" dirty="0"/>
              <a:t>41 RSOs have opened 0-5 ranges</a:t>
            </a:r>
          </a:p>
          <a:p>
            <a:pPr marL="800100" lvl="1" indent="-342900" algn="l">
              <a:lnSpc>
                <a:spcPct val="100000"/>
              </a:lnSpc>
              <a:spcBef>
                <a:spcPts val="600"/>
              </a:spcBef>
              <a:buFont typeface="Wingdings" panose="05000000000000000000" pitchFamily="2" charset="2"/>
              <a:buChar char="Ø"/>
            </a:pPr>
            <a:r>
              <a:rPr lang="en-US" sz="1800" dirty="0"/>
              <a:t>16 RSOs have opened 6-10 ranges</a:t>
            </a:r>
          </a:p>
          <a:p>
            <a:pPr marL="800100" lvl="1" indent="-342900" algn="l">
              <a:lnSpc>
                <a:spcPct val="100000"/>
              </a:lnSpc>
              <a:spcBef>
                <a:spcPts val="600"/>
              </a:spcBef>
              <a:buFont typeface="Wingdings" panose="05000000000000000000" pitchFamily="2" charset="2"/>
              <a:buChar char="Ø"/>
            </a:pPr>
            <a:r>
              <a:rPr lang="en-US" sz="1800" dirty="0"/>
              <a:t>9 RSOs have opened 11-15 ranges</a:t>
            </a:r>
          </a:p>
          <a:p>
            <a:pPr marL="800100" lvl="1" indent="-342900" algn="l">
              <a:lnSpc>
                <a:spcPct val="100000"/>
              </a:lnSpc>
              <a:spcBef>
                <a:spcPts val="600"/>
              </a:spcBef>
              <a:buFont typeface="Wingdings" panose="05000000000000000000" pitchFamily="2" charset="2"/>
              <a:buChar char="Ø"/>
            </a:pPr>
            <a:r>
              <a:rPr lang="en-US" sz="1800" dirty="0"/>
              <a:t>6 RSOs have opened 16-20 ranges</a:t>
            </a:r>
          </a:p>
          <a:p>
            <a:pPr marL="800100" lvl="1" indent="-342900" algn="l">
              <a:lnSpc>
                <a:spcPct val="100000"/>
              </a:lnSpc>
              <a:spcBef>
                <a:spcPts val="600"/>
              </a:spcBef>
              <a:buFont typeface="Wingdings" panose="05000000000000000000" pitchFamily="2" charset="2"/>
              <a:buChar char="Ø"/>
            </a:pPr>
            <a:r>
              <a:rPr lang="en-US" sz="1800" dirty="0"/>
              <a:t>3 RSOs have opened 21-25 ranges</a:t>
            </a:r>
          </a:p>
          <a:p>
            <a:pPr marL="800100" lvl="1" indent="-342900" algn="l">
              <a:lnSpc>
                <a:spcPct val="100000"/>
              </a:lnSpc>
              <a:spcBef>
                <a:spcPts val="600"/>
              </a:spcBef>
              <a:buFont typeface="Wingdings" panose="05000000000000000000" pitchFamily="2" charset="2"/>
              <a:buChar char="Ø"/>
            </a:pPr>
            <a:r>
              <a:rPr lang="en-US" sz="1800" dirty="0"/>
              <a:t>1 RSO has opened 26-30 ranges</a:t>
            </a:r>
          </a:p>
          <a:p>
            <a:pPr marL="800100" lvl="1" indent="-342900" algn="l">
              <a:lnSpc>
                <a:spcPct val="100000"/>
              </a:lnSpc>
              <a:spcBef>
                <a:spcPts val="600"/>
              </a:spcBef>
              <a:buFont typeface="Wingdings" panose="05000000000000000000" pitchFamily="2" charset="2"/>
              <a:buChar char="Ø"/>
            </a:pPr>
            <a:r>
              <a:rPr lang="en-US" sz="1800" dirty="0"/>
              <a:t>3 RSOs have opened 31-35 ranges</a:t>
            </a:r>
          </a:p>
          <a:p>
            <a:pPr marL="800100" lvl="1" indent="-342900" algn="l">
              <a:lnSpc>
                <a:spcPct val="100000"/>
              </a:lnSpc>
              <a:spcBef>
                <a:spcPts val="600"/>
              </a:spcBef>
              <a:buFont typeface="Wingdings" panose="05000000000000000000" pitchFamily="2" charset="2"/>
              <a:buChar char="Ø"/>
            </a:pPr>
            <a:r>
              <a:rPr lang="en-US" sz="1800" dirty="0"/>
              <a:t>3 RSOs have opened &gt;35 ranges</a:t>
            </a:r>
          </a:p>
          <a:p>
            <a:pPr marL="342900" indent="-342900" algn="l">
              <a:lnSpc>
                <a:spcPct val="100000"/>
              </a:lnSpc>
              <a:spcBef>
                <a:spcPts val="600"/>
              </a:spcBef>
              <a:buFont typeface="Wingdings" panose="05000000000000000000" pitchFamily="2" charset="2"/>
              <a:buChar char="Ø"/>
            </a:pPr>
            <a:r>
              <a:rPr lang="en-US" sz="2000" dirty="0"/>
              <a:t>There are 12 members enrolled in the MarineNet CBT Basic Range Safety Course</a:t>
            </a:r>
          </a:p>
          <a:p>
            <a:pPr marL="342900" indent="-342900" algn="l">
              <a:lnSpc>
                <a:spcPct val="100000"/>
              </a:lnSpc>
              <a:spcBef>
                <a:spcPts val="600"/>
              </a:spcBef>
              <a:buFont typeface="Wingdings" panose="05000000000000000000" pitchFamily="2" charset="2"/>
              <a:buChar char="Ø"/>
            </a:pPr>
            <a:r>
              <a:rPr lang="en-US" sz="2000" dirty="0"/>
              <a:t>There are 0 members currently waiting to attend to MCBQ OIC/RSO In-Person Brief</a:t>
            </a:r>
          </a:p>
          <a:p>
            <a:pPr marL="342900" indent="-342900" algn="l">
              <a:lnSpc>
                <a:spcPct val="100000"/>
              </a:lnSpc>
              <a:spcBef>
                <a:spcPts val="600"/>
              </a:spcBef>
              <a:buFont typeface="Wingdings" panose="05000000000000000000" pitchFamily="2" charset="2"/>
              <a:buChar char="Ø"/>
            </a:pPr>
            <a:endParaRPr lang="en-US" sz="2200" dirty="0"/>
          </a:p>
          <a:p>
            <a:pPr marL="342900" indent="-342900" algn="l">
              <a:lnSpc>
                <a:spcPct val="100000"/>
              </a:lnSpc>
              <a:spcBef>
                <a:spcPts val="600"/>
              </a:spcBef>
              <a:buFont typeface="Wingdings" panose="05000000000000000000" pitchFamily="2" charset="2"/>
              <a:buChar char="Ø"/>
            </a:pPr>
            <a:endParaRPr lang="en-US" sz="2000" dirty="0"/>
          </a:p>
        </p:txBody>
      </p:sp>
      <p:sp>
        <p:nvSpPr>
          <p:cNvPr id="3" name="Date Placeholder 3">
            <a:extLst>
              <a:ext uri="{FF2B5EF4-FFF2-40B4-BE49-F238E27FC236}">
                <a16:creationId xmlns:a16="http://schemas.microsoft.com/office/drawing/2014/main" id="{5179FD57-483E-42E0-9D3F-B3558DD62A0D}"/>
              </a:ext>
            </a:extLst>
          </p:cNvPr>
          <p:cNvSpPr txBox="1">
            <a:spLocks/>
          </p:cNvSpPr>
          <p:nvPr/>
        </p:nvSpPr>
        <p:spPr>
          <a:xfrm>
            <a:off x="841917" y="635077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Date Placeholder 9">
            <a:extLst>
              <a:ext uri="{FF2B5EF4-FFF2-40B4-BE49-F238E27FC236}">
                <a16:creationId xmlns:a16="http://schemas.microsoft.com/office/drawing/2014/main" id="{CF897B9D-3D73-46BF-BEAC-A7C4E2D916E0}"/>
              </a:ext>
            </a:extLst>
          </p:cNvPr>
          <p:cNvSpPr>
            <a:spLocks noGrp="1"/>
          </p:cNvSpPr>
          <p:nvPr>
            <p:ph type="dt" sz="half" idx="10"/>
          </p:nvPr>
        </p:nvSpPr>
        <p:spPr/>
        <p:txBody>
          <a:bodyPr/>
          <a:lstStyle/>
          <a:p>
            <a:r>
              <a:rPr lang="en-US" dirty="0">
                <a:solidFill>
                  <a:schemeClr val="tx1"/>
                </a:solidFill>
              </a:rPr>
              <a:t>10/16/2021</a:t>
            </a:r>
          </a:p>
        </p:txBody>
      </p:sp>
      <p:sp>
        <p:nvSpPr>
          <p:cNvPr id="11" name="Footer Placeholder 10">
            <a:extLst>
              <a:ext uri="{FF2B5EF4-FFF2-40B4-BE49-F238E27FC236}">
                <a16:creationId xmlns:a16="http://schemas.microsoft.com/office/drawing/2014/main" id="{8E38717C-C72D-4A61-A05F-30F7A5140B06}"/>
              </a:ext>
            </a:extLst>
          </p:cNvPr>
          <p:cNvSpPr>
            <a:spLocks noGrp="1"/>
          </p:cNvSpPr>
          <p:nvPr>
            <p:ph type="ftr" sz="quarter" idx="11"/>
          </p:nvPr>
        </p:nvSpPr>
        <p:spPr/>
        <p:txBody>
          <a:bodyPr/>
          <a:lstStyle/>
          <a:p>
            <a:r>
              <a:rPr lang="en-US" dirty="0">
                <a:solidFill>
                  <a:schemeClr val="tx1"/>
                </a:solidFill>
              </a:rPr>
              <a:t>Quantico Shooting Club</a:t>
            </a:r>
          </a:p>
        </p:txBody>
      </p:sp>
      <p:sp>
        <p:nvSpPr>
          <p:cNvPr id="14" name="Slide Number Placeholder 13">
            <a:extLst>
              <a:ext uri="{FF2B5EF4-FFF2-40B4-BE49-F238E27FC236}">
                <a16:creationId xmlns:a16="http://schemas.microsoft.com/office/drawing/2014/main" id="{0665D593-4339-4481-98F1-2972FA173993}"/>
              </a:ext>
            </a:extLst>
          </p:cNvPr>
          <p:cNvSpPr>
            <a:spLocks noGrp="1"/>
          </p:cNvSpPr>
          <p:nvPr>
            <p:ph type="sldNum" sz="quarter" idx="12"/>
          </p:nvPr>
        </p:nvSpPr>
        <p:spPr/>
        <p:txBody>
          <a:bodyPr/>
          <a:lstStyle/>
          <a:p>
            <a:r>
              <a:rPr lang="en-US" dirty="0">
                <a:solidFill>
                  <a:schemeClr val="tx1"/>
                </a:solidFill>
              </a:rPr>
              <a:t>22</a:t>
            </a:r>
          </a:p>
        </p:txBody>
      </p:sp>
      <p:pic>
        <p:nvPicPr>
          <p:cNvPr id="12" name="Picture 11">
            <a:extLst>
              <a:ext uri="{FF2B5EF4-FFF2-40B4-BE49-F238E27FC236}">
                <a16:creationId xmlns:a16="http://schemas.microsoft.com/office/drawing/2014/main" id="{A00D58B5-B39D-4CC1-89F3-D0BE39C65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25328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26328"/>
            <a:ext cx="11452303" cy="840252"/>
          </a:xfrm>
        </p:spPr>
        <p:txBody>
          <a:bodyPr anchor="ctr">
            <a:normAutofit/>
          </a:bodyPr>
          <a:lstStyle/>
          <a:p>
            <a:pPr algn="r"/>
            <a:r>
              <a:rPr lang="en-US" sz="3600" i="1" dirty="0">
                <a:latin typeface="+mn-lt"/>
              </a:rPr>
              <a:t>New Business – RSO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984058"/>
            <a:ext cx="11426397" cy="5284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Wingdings" panose="05000000000000000000" pitchFamily="2" charset="2"/>
              <a:buChar char="Ø"/>
            </a:pPr>
            <a:r>
              <a:rPr lang="en-US" sz="2000" dirty="0"/>
              <a:t>Range Utilization Report – July – September:  25 Weekend Days Available</a:t>
            </a:r>
          </a:p>
          <a:p>
            <a:pPr marL="800100" lvl="1" indent="-342900" algn="l">
              <a:lnSpc>
                <a:spcPct val="100000"/>
              </a:lnSpc>
              <a:spcBef>
                <a:spcPts val="600"/>
              </a:spcBef>
              <a:buFont typeface="Wingdings" panose="05000000000000000000" pitchFamily="2" charset="2"/>
              <a:buChar char="Ø"/>
            </a:pPr>
            <a:r>
              <a:rPr lang="en-US" sz="1800" dirty="0"/>
              <a:t>4 days – Range Control Closed (Holiday / No Unit Training)  (16%)</a:t>
            </a:r>
          </a:p>
          <a:p>
            <a:pPr marL="800100" lvl="1" indent="-342900" algn="l">
              <a:lnSpc>
                <a:spcPct val="100000"/>
              </a:lnSpc>
              <a:spcBef>
                <a:spcPts val="600"/>
              </a:spcBef>
              <a:buFont typeface="Wingdings" panose="05000000000000000000" pitchFamily="2" charset="2"/>
              <a:buChar char="Ø"/>
            </a:pPr>
            <a:r>
              <a:rPr lang="en-US" sz="1800" dirty="0"/>
              <a:t>21 days – Ranges Open  (84%)</a:t>
            </a:r>
          </a:p>
          <a:p>
            <a:pPr marL="342900" indent="-342900" algn="l">
              <a:lnSpc>
                <a:spcPct val="100000"/>
              </a:lnSpc>
              <a:spcBef>
                <a:spcPts val="600"/>
              </a:spcBef>
              <a:buFont typeface="Wingdings" panose="05000000000000000000" pitchFamily="2" charset="2"/>
              <a:buChar char="Ø"/>
            </a:pPr>
            <a:r>
              <a:rPr lang="en-US" sz="2000" dirty="0"/>
              <a:t>Range Openings:</a:t>
            </a:r>
          </a:p>
          <a:p>
            <a:pPr algn="l">
              <a:lnSpc>
                <a:spcPct val="100000"/>
              </a:lnSpc>
              <a:spcBef>
                <a:spcPts val="600"/>
              </a:spcBef>
            </a:pPr>
            <a:endParaRPr lang="en-US" sz="1800" i="1" dirty="0"/>
          </a:p>
          <a:p>
            <a:pPr marL="342900" indent="-342900" algn="l">
              <a:lnSpc>
                <a:spcPct val="100000"/>
              </a:lnSpc>
              <a:spcBef>
                <a:spcPts val="600"/>
              </a:spcBef>
              <a:buFont typeface="Wingdings" panose="05000000000000000000" pitchFamily="2" charset="2"/>
              <a:buChar char="Ø"/>
            </a:pPr>
            <a:endParaRPr lang="en-US" sz="1800" i="1" dirty="0"/>
          </a:p>
          <a:p>
            <a:pPr marL="342900" indent="-342900" algn="l">
              <a:lnSpc>
                <a:spcPct val="100000"/>
              </a:lnSpc>
              <a:spcBef>
                <a:spcPts val="600"/>
              </a:spcBef>
              <a:buFont typeface="Wingdings" panose="05000000000000000000" pitchFamily="2" charset="2"/>
              <a:buChar char="Ø"/>
            </a:pPr>
            <a:endParaRPr lang="en-US" sz="1800" i="1" dirty="0"/>
          </a:p>
          <a:p>
            <a:pPr marL="342900" indent="-342900" algn="l">
              <a:lnSpc>
                <a:spcPct val="100000"/>
              </a:lnSpc>
              <a:spcBef>
                <a:spcPts val="600"/>
              </a:spcBef>
              <a:buFont typeface="Wingdings" panose="05000000000000000000" pitchFamily="2" charset="2"/>
              <a:buChar char="Ø"/>
            </a:pPr>
            <a:endParaRPr lang="en-US" sz="1800" i="1" dirty="0"/>
          </a:p>
          <a:p>
            <a:pPr marL="342900" indent="-342900" algn="l">
              <a:lnSpc>
                <a:spcPct val="100000"/>
              </a:lnSpc>
              <a:spcBef>
                <a:spcPts val="600"/>
              </a:spcBef>
              <a:buFont typeface="Wingdings" panose="05000000000000000000" pitchFamily="2" charset="2"/>
              <a:buChar char="Ø"/>
            </a:pPr>
            <a:endParaRPr lang="en-US" sz="1800" i="1" dirty="0"/>
          </a:p>
          <a:p>
            <a:pPr algn="l">
              <a:lnSpc>
                <a:spcPct val="100000"/>
              </a:lnSpc>
              <a:spcBef>
                <a:spcPts val="600"/>
              </a:spcBef>
            </a:pPr>
            <a:endParaRPr lang="en-US" sz="1800" i="1" dirty="0"/>
          </a:p>
          <a:p>
            <a:pPr marL="342900" indent="-342900" algn="l">
              <a:lnSpc>
                <a:spcPct val="100000"/>
              </a:lnSpc>
              <a:spcBef>
                <a:spcPts val="1800"/>
              </a:spcBef>
              <a:buFont typeface="Wingdings" panose="05000000000000000000" pitchFamily="2" charset="2"/>
              <a:buChar char="Ø"/>
            </a:pPr>
            <a:endParaRPr lang="en-US" sz="1800" i="1" dirty="0">
              <a:highlight>
                <a:srgbClr val="FFFF00"/>
              </a:highlight>
            </a:endParaRPr>
          </a:p>
          <a:p>
            <a:pPr marL="342900" indent="-342900" algn="l">
              <a:lnSpc>
                <a:spcPct val="100000"/>
              </a:lnSpc>
              <a:spcBef>
                <a:spcPts val="1800"/>
              </a:spcBef>
              <a:buFont typeface="Wingdings" panose="05000000000000000000" pitchFamily="2" charset="2"/>
              <a:buChar char="Ø"/>
            </a:pPr>
            <a:r>
              <a:rPr lang="en-US" sz="1800" i="1" dirty="0">
                <a:highlight>
                  <a:srgbClr val="FFFF00"/>
                </a:highlight>
              </a:rPr>
              <a:t>July - September:  61 Ranges Opened –  1,400 Members and our Guests enjoying shooting sports through the QSC</a:t>
            </a:r>
          </a:p>
        </p:txBody>
      </p:sp>
      <p:sp>
        <p:nvSpPr>
          <p:cNvPr id="3" name="Date Placeholder 3">
            <a:extLst>
              <a:ext uri="{FF2B5EF4-FFF2-40B4-BE49-F238E27FC236}">
                <a16:creationId xmlns:a16="http://schemas.microsoft.com/office/drawing/2014/main" id="{387D7C94-5726-4CE4-BD9C-61B05BC11F05}"/>
              </a:ext>
            </a:extLst>
          </p:cNvPr>
          <p:cNvSpPr txBox="1">
            <a:spLocks/>
          </p:cNvSpPr>
          <p:nvPr/>
        </p:nvSpPr>
        <p:spPr>
          <a:xfrm>
            <a:off x="841917" y="635077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Date Placeholder 9">
            <a:extLst>
              <a:ext uri="{FF2B5EF4-FFF2-40B4-BE49-F238E27FC236}">
                <a16:creationId xmlns:a16="http://schemas.microsoft.com/office/drawing/2014/main" id="{95E3D5BE-9483-4264-9218-9B725ED325A2}"/>
              </a:ext>
            </a:extLst>
          </p:cNvPr>
          <p:cNvSpPr>
            <a:spLocks noGrp="1"/>
          </p:cNvSpPr>
          <p:nvPr>
            <p:ph type="dt" sz="half" idx="10"/>
          </p:nvPr>
        </p:nvSpPr>
        <p:spPr/>
        <p:txBody>
          <a:bodyPr/>
          <a:lstStyle/>
          <a:p>
            <a:r>
              <a:rPr lang="en-US" dirty="0">
                <a:solidFill>
                  <a:schemeClr val="tx1"/>
                </a:solidFill>
              </a:rPr>
              <a:t>10/16/2021</a:t>
            </a:r>
          </a:p>
        </p:txBody>
      </p:sp>
      <p:sp>
        <p:nvSpPr>
          <p:cNvPr id="11" name="Footer Placeholder 10">
            <a:extLst>
              <a:ext uri="{FF2B5EF4-FFF2-40B4-BE49-F238E27FC236}">
                <a16:creationId xmlns:a16="http://schemas.microsoft.com/office/drawing/2014/main" id="{AFF89F12-F7DE-479B-9CD4-B3ACA92FD908}"/>
              </a:ext>
            </a:extLst>
          </p:cNvPr>
          <p:cNvSpPr>
            <a:spLocks noGrp="1"/>
          </p:cNvSpPr>
          <p:nvPr>
            <p:ph type="ftr" sz="quarter" idx="11"/>
          </p:nvPr>
        </p:nvSpPr>
        <p:spPr/>
        <p:txBody>
          <a:bodyPr/>
          <a:lstStyle/>
          <a:p>
            <a:r>
              <a:rPr lang="en-US" dirty="0">
                <a:solidFill>
                  <a:schemeClr val="tx1"/>
                </a:solidFill>
              </a:rPr>
              <a:t>Quantico Shooting Club</a:t>
            </a:r>
          </a:p>
        </p:txBody>
      </p:sp>
      <p:sp>
        <p:nvSpPr>
          <p:cNvPr id="14" name="Slide Number Placeholder 13">
            <a:extLst>
              <a:ext uri="{FF2B5EF4-FFF2-40B4-BE49-F238E27FC236}">
                <a16:creationId xmlns:a16="http://schemas.microsoft.com/office/drawing/2014/main" id="{BCAD2F54-3E34-417A-B7DF-7324CAB7E290}"/>
              </a:ext>
            </a:extLst>
          </p:cNvPr>
          <p:cNvSpPr>
            <a:spLocks noGrp="1"/>
          </p:cNvSpPr>
          <p:nvPr>
            <p:ph type="sldNum" sz="quarter" idx="12"/>
          </p:nvPr>
        </p:nvSpPr>
        <p:spPr/>
        <p:txBody>
          <a:bodyPr/>
          <a:lstStyle/>
          <a:p>
            <a:r>
              <a:rPr lang="en-US" dirty="0">
                <a:solidFill>
                  <a:schemeClr val="tx1"/>
                </a:solidFill>
              </a:rPr>
              <a:t>23</a:t>
            </a:r>
          </a:p>
        </p:txBody>
      </p:sp>
      <p:pic>
        <p:nvPicPr>
          <p:cNvPr id="12" name="Picture 11">
            <a:extLst>
              <a:ext uri="{FF2B5EF4-FFF2-40B4-BE49-F238E27FC236}">
                <a16:creationId xmlns:a16="http://schemas.microsoft.com/office/drawing/2014/main" id="{8F3AA332-C74C-4AEF-BDC6-099F26D9A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
        <p:nvSpPr>
          <p:cNvPr id="15" name="TextBox 14">
            <a:extLst>
              <a:ext uri="{FF2B5EF4-FFF2-40B4-BE49-F238E27FC236}">
                <a16:creationId xmlns:a16="http://schemas.microsoft.com/office/drawing/2014/main" id="{5424B503-B02E-4F7C-8EBA-31F5888BCFEB}"/>
              </a:ext>
            </a:extLst>
          </p:cNvPr>
          <p:cNvSpPr txBox="1"/>
          <p:nvPr/>
        </p:nvSpPr>
        <p:spPr>
          <a:xfrm>
            <a:off x="838200" y="2512432"/>
            <a:ext cx="3719929" cy="2492990"/>
          </a:xfrm>
          <a:prstGeom prst="rect">
            <a:avLst/>
          </a:prstGeom>
          <a:noFill/>
        </p:spPr>
        <p:txBody>
          <a:bodyPr wrap="none" rtlCol="0">
            <a:spAutoFit/>
          </a:bodyPr>
          <a:lstStyle/>
          <a:p>
            <a:pPr marL="342900" indent="-342900">
              <a:spcBef>
                <a:spcPts val="600"/>
              </a:spcBef>
              <a:buFont typeface="Wingdings" panose="05000000000000000000" pitchFamily="2" charset="2"/>
              <a:buChar char="Ø"/>
            </a:pPr>
            <a:r>
              <a:rPr lang="en-US" dirty="0"/>
              <a:t>Recreational Fire:</a:t>
            </a:r>
          </a:p>
          <a:p>
            <a:pPr marL="800100" lvl="1" indent="-342900" algn="l">
              <a:lnSpc>
                <a:spcPct val="100000"/>
              </a:lnSpc>
              <a:spcBef>
                <a:spcPts val="600"/>
              </a:spcBef>
              <a:buFont typeface="Wingdings" panose="05000000000000000000" pitchFamily="2" charset="2"/>
              <a:buChar char="Ø"/>
            </a:pPr>
            <a:r>
              <a:rPr lang="en-US" dirty="0"/>
              <a:t>Range 1 (Rec Fire) – 5 days</a:t>
            </a:r>
          </a:p>
          <a:p>
            <a:pPr marL="800100" lvl="1" indent="-342900" algn="l">
              <a:lnSpc>
                <a:spcPct val="100000"/>
              </a:lnSpc>
              <a:spcBef>
                <a:spcPts val="600"/>
              </a:spcBef>
              <a:buFont typeface="Wingdings" panose="05000000000000000000" pitchFamily="2" charset="2"/>
              <a:buChar char="Ø"/>
            </a:pPr>
            <a:r>
              <a:rPr lang="en-US" dirty="0"/>
              <a:t>Range 2/3 (Rec Fire) – 4 days</a:t>
            </a:r>
          </a:p>
          <a:p>
            <a:pPr marL="800100" lvl="1" indent="-342900" algn="l">
              <a:lnSpc>
                <a:spcPct val="100000"/>
              </a:lnSpc>
              <a:spcBef>
                <a:spcPts val="600"/>
              </a:spcBef>
              <a:buFont typeface="Wingdings" panose="05000000000000000000" pitchFamily="2" charset="2"/>
              <a:buChar char="Ø"/>
            </a:pPr>
            <a:r>
              <a:rPr lang="en-US" dirty="0"/>
              <a:t>Range 4 (Rec Fire) – 15 days</a:t>
            </a:r>
          </a:p>
          <a:p>
            <a:pPr marL="800100" lvl="1" indent="-342900" algn="l">
              <a:lnSpc>
                <a:spcPct val="100000"/>
              </a:lnSpc>
              <a:spcBef>
                <a:spcPts val="600"/>
              </a:spcBef>
              <a:buFont typeface="Wingdings" panose="05000000000000000000" pitchFamily="2" charset="2"/>
              <a:buChar char="Ø"/>
            </a:pPr>
            <a:r>
              <a:rPr lang="en-US" dirty="0"/>
              <a:t>Range 305 (Rec Fire) – 7 days</a:t>
            </a:r>
          </a:p>
          <a:p>
            <a:pPr marL="800100" lvl="1" indent="-342900" algn="l">
              <a:lnSpc>
                <a:spcPct val="100000"/>
              </a:lnSpc>
              <a:spcBef>
                <a:spcPts val="600"/>
              </a:spcBef>
              <a:buFont typeface="Wingdings" panose="05000000000000000000" pitchFamily="2" charset="2"/>
              <a:buChar char="Ø"/>
            </a:pPr>
            <a:r>
              <a:rPr lang="en-US" dirty="0"/>
              <a:t>SAT Range (Rec Fire) – 3 days</a:t>
            </a:r>
          </a:p>
          <a:p>
            <a:pPr marL="800100" lvl="1" indent="-342900" algn="l">
              <a:lnSpc>
                <a:spcPct val="100000"/>
              </a:lnSpc>
              <a:spcBef>
                <a:spcPts val="600"/>
              </a:spcBef>
              <a:buFont typeface="Wingdings" panose="05000000000000000000" pitchFamily="2" charset="2"/>
              <a:buChar char="Ø"/>
            </a:pPr>
            <a:r>
              <a:rPr lang="en-US" dirty="0"/>
              <a:t>Shotgun (Rec Fire) – 8 days</a:t>
            </a:r>
          </a:p>
        </p:txBody>
      </p:sp>
      <p:sp>
        <p:nvSpPr>
          <p:cNvPr id="16" name="TextBox 15">
            <a:extLst>
              <a:ext uri="{FF2B5EF4-FFF2-40B4-BE49-F238E27FC236}">
                <a16:creationId xmlns:a16="http://schemas.microsoft.com/office/drawing/2014/main" id="{38799D54-AB5C-46A4-8C19-13FD2BE013CF}"/>
              </a:ext>
            </a:extLst>
          </p:cNvPr>
          <p:cNvSpPr txBox="1"/>
          <p:nvPr/>
        </p:nvSpPr>
        <p:spPr>
          <a:xfrm>
            <a:off x="5704075" y="2512432"/>
            <a:ext cx="4970271" cy="2416046"/>
          </a:xfrm>
          <a:prstGeom prst="rect">
            <a:avLst/>
          </a:prstGeom>
          <a:noFill/>
        </p:spPr>
        <p:txBody>
          <a:bodyPr wrap="none" rtlCol="0">
            <a:spAutoFit/>
          </a:bodyPr>
          <a:lstStyle/>
          <a:p>
            <a:pPr marL="342900" indent="-342900">
              <a:spcBef>
                <a:spcPts val="600"/>
              </a:spcBef>
              <a:buFont typeface="Wingdings" panose="05000000000000000000" pitchFamily="2" charset="2"/>
              <a:buChar char="Ø"/>
            </a:pPr>
            <a:r>
              <a:rPr lang="en-US" dirty="0"/>
              <a:t>Match Events:</a:t>
            </a:r>
          </a:p>
          <a:p>
            <a:pPr marL="800100" lvl="1" indent="-342900" algn="l">
              <a:lnSpc>
                <a:spcPct val="100000"/>
              </a:lnSpc>
              <a:spcBef>
                <a:spcPts val="600"/>
              </a:spcBef>
              <a:buFont typeface="Wingdings" panose="05000000000000000000" pitchFamily="2" charset="2"/>
              <a:buChar char="Ø"/>
            </a:pPr>
            <a:r>
              <a:rPr lang="en-US" dirty="0"/>
              <a:t>Range 1 (.22 PRS Match) – 4 days</a:t>
            </a:r>
          </a:p>
          <a:p>
            <a:pPr marL="800100" lvl="1" indent="-342900" algn="l">
              <a:lnSpc>
                <a:spcPct val="100000"/>
              </a:lnSpc>
              <a:spcBef>
                <a:spcPts val="600"/>
              </a:spcBef>
              <a:buFont typeface="Wingdings" panose="05000000000000000000" pitchFamily="2" charset="2"/>
              <a:buChar char="Ø"/>
            </a:pPr>
            <a:r>
              <a:rPr lang="en-US" dirty="0"/>
              <a:t>Range 3 (GSM / XTC / EIC Match) – 2 day</a:t>
            </a:r>
          </a:p>
          <a:p>
            <a:pPr marL="800100" lvl="1" indent="-342900" algn="l">
              <a:lnSpc>
                <a:spcPct val="100000"/>
              </a:lnSpc>
              <a:spcBef>
                <a:spcPts val="600"/>
              </a:spcBef>
              <a:buFont typeface="Wingdings" panose="05000000000000000000" pitchFamily="2" charset="2"/>
              <a:buChar char="Ø"/>
            </a:pPr>
            <a:r>
              <a:rPr lang="en-US" dirty="0"/>
              <a:t>Range 4  (PRS / Rifle Matches) – 3 days</a:t>
            </a:r>
          </a:p>
          <a:p>
            <a:pPr marL="800100" lvl="1" indent="-342900" algn="l">
              <a:lnSpc>
                <a:spcPct val="100000"/>
              </a:lnSpc>
              <a:spcBef>
                <a:spcPts val="600"/>
              </a:spcBef>
              <a:buFont typeface="Wingdings" panose="05000000000000000000" pitchFamily="2" charset="2"/>
              <a:buChar char="Ø"/>
            </a:pPr>
            <a:r>
              <a:rPr lang="en-US" dirty="0"/>
              <a:t>SAT Range (USPSA / SC Matches) – 10 days</a:t>
            </a:r>
          </a:p>
          <a:p>
            <a:pPr marL="800100" lvl="1" indent="-342900" algn="l">
              <a:lnSpc>
                <a:spcPct val="100000"/>
              </a:lnSpc>
              <a:spcBef>
                <a:spcPts val="600"/>
              </a:spcBef>
              <a:buFont typeface="Wingdings" panose="05000000000000000000" pitchFamily="2" charset="2"/>
              <a:buChar char="Ø"/>
            </a:pPr>
            <a:r>
              <a:rPr lang="en-US" dirty="0"/>
              <a:t>Shotgun (Matches) – 0 days</a:t>
            </a:r>
          </a:p>
          <a:p>
            <a:endParaRPr lang="en-US" dirty="0"/>
          </a:p>
        </p:txBody>
      </p:sp>
    </p:spTree>
    <p:extLst>
      <p:ext uri="{BB962C8B-B14F-4D97-AF65-F5344CB8AC3E}">
        <p14:creationId xmlns:p14="http://schemas.microsoft.com/office/powerpoint/2010/main" val="1053992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Match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536848" cy="514957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Bef>
                <a:spcPts val="600"/>
              </a:spcBef>
              <a:buFont typeface="Wingdings" panose="05000000000000000000" pitchFamily="2" charset="2"/>
              <a:buChar char="Ø"/>
            </a:pPr>
            <a:r>
              <a:rPr lang="en-US" sz="2200" dirty="0"/>
              <a:t>QSC held 24 matches in 2020 and 2021 to date QSC has held 40 matches and cancelled 10 events</a:t>
            </a:r>
          </a:p>
          <a:p>
            <a:pPr algn="l">
              <a:lnSpc>
                <a:spcPct val="110000"/>
              </a:lnSpc>
              <a:spcBef>
                <a:spcPts val="600"/>
              </a:spcBef>
            </a:pPr>
            <a:endParaRPr lang="en-US" sz="2200" dirty="0"/>
          </a:p>
          <a:p>
            <a:pPr marL="342900" indent="-342900" algn="l">
              <a:lnSpc>
                <a:spcPct val="110000"/>
              </a:lnSpc>
              <a:spcBef>
                <a:spcPts val="600"/>
              </a:spcBef>
              <a:buFont typeface="Wingdings" panose="05000000000000000000" pitchFamily="2" charset="2"/>
              <a:buChar char="Ø"/>
            </a:pPr>
            <a:endParaRPr lang="en-US" sz="2200" dirty="0"/>
          </a:p>
          <a:p>
            <a:pPr marL="342900" indent="-342900" algn="l">
              <a:lnSpc>
                <a:spcPct val="110000"/>
              </a:lnSpc>
              <a:spcBef>
                <a:spcPts val="600"/>
              </a:spcBef>
              <a:buFont typeface="Wingdings" panose="05000000000000000000" pitchFamily="2" charset="2"/>
              <a:buChar char="Ø"/>
            </a:pPr>
            <a:endParaRPr lang="en-US" sz="2200" dirty="0"/>
          </a:p>
          <a:p>
            <a:pPr marL="342900" indent="-342900" algn="l">
              <a:lnSpc>
                <a:spcPct val="110000"/>
              </a:lnSpc>
              <a:spcBef>
                <a:spcPts val="600"/>
              </a:spcBef>
              <a:buFont typeface="Wingdings" panose="05000000000000000000" pitchFamily="2" charset="2"/>
              <a:buChar char="Ø"/>
            </a:pPr>
            <a:endParaRPr lang="en-US" sz="2200" dirty="0"/>
          </a:p>
          <a:p>
            <a:pPr marL="342900" indent="-342900" algn="l">
              <a:lnSpc>
                <a:spcPct val="110000"/>
              </a:lnSpc>
              <a:spcBef>
                <a:spcPts val="600"/>
              </a:spcBef>
              <a:buFont typeface="Wingdings" panose="05000000000000000000" pitchFamily="2" charset="2"/>
              <a:buChar char="Ø"/>
            </a:pPr>
            <a:endParaRPr lang="en-US" sz="2200" dirty="0"/>
          </a:p>
          <a:p>
            <a:pPr marL="342900" indent="-342900" algn="l">
              <a:lnSpc>
                <a:spcPct val="110000"/>
              </a:lnSpc>
              <a:spcBef>
                <a:spcPts val="600"/>
              </a:spcBef>
              <a:buFont typeface="Wingdings" panose="05000000000000000000" pitchFamily="2" charset="2"/>
              <a:buChar char="Ø"/>
            </a:pPr>
            <a:r>
              <a:rPr lang="en-US" sz="2200" dirty="0"/>
              <a:t>About 50% of revenue is reinvested through equipment and infrastructure improvements</a:t>
            </a:r>
          </a:p>
          <a:p>
            <a:pPr marL="342900" indent="-342900" algn="l">
              <a:lnSpc>
                <a:spcPct val="110000"/>
              </a:lnSpc>
              <a:spcBef>
                <a:spcPts val="600"/>
              </a:spcBef>
              <a:buFont typeface="Wingdings" panose="05000000000000000000" pitchFamily="2" charset="2"/>
              <a:buChar char="Ø"/>
            </a:pPr>
            <a:r>
              <a:rPr lang="en-US" sz="2200" dirty="0"/>
              <a:t>2022 goals</a:t>
            </a:r>
          </a:p>
          <a:p>
            <a:pPr marL="800100" lvl="1" indent="-342900" algn="l">
              <a:lnSpc>
                <a:spcPct val="110000"/>
              </a:lnSpc>
              <a:spcBef>
                <a:spcPts val="600"/>
              </a:spcBef>
              <a:buFont typeface="Wingdings" panose="05000000000000000000" pitchFamily="2" charset="2"/>
              <a:buChar char="Ø"/>
            </a:pPr>
            <a:r>
              <a:rPr lang="en-US" sz="1800" dirty="0"/>
              <a:t>Continued self-sufficiency for each discipline – Match fees fund all activities with no further QSC investments</a:t>
            </a:r>
          </a:p>
          <a:p>
            <a:pPr marL="800100" lvl="1" indent="-342900" algn="l">
              <a:lnSpc>
                <a:spcPct val="110000"/>
              </a:lnSpc>
              <a:spcBef>
                <a:spcPts val="600"/>
              </a:spcBef>
              <a:buFont typeface="Wingdings" panose="05000000000000000000" pitchFamily="2" charset="2"/>
              <a:buChar char="Ø"/>
            </a:pPr>
            <a:r>
              <a:rPr lang="en-US" sz="1800" dirty="0"/>
              <a:t>Reduce re-investments to no more than 25% of match revenue – Use funds to further build club reserves </a:t>
            </a:r>
          </a:p>
        </p:txBody>
      </p:sp>
      <p:sp>
        <p:nvSpPr>
          <p:cNvPr id="3" name="Date Placeholder 3">
            <a:extLst>
              <a:ext uri="{FF2B5EF4-FFF2-40B4-BE49-F238E27FC236}">
                <a16:creationId xmlns:a16="http://schemas.microsoft.com/office/drawing/2014/main" id="{FBF5B218-6662-4908-B34C-3547BA2FAC4C}"/>
              </a:ext>
            </a:extLst>
          </p:cNvPr>
          <p:cNvSpPr txBox="1">
            <a:spLocks/>
          </p:cNvSpPr>
          <p:nvPr/>
        </p:nvSpPr>
        <p:spPr>
          <a:xfrm>
            <a:off x="841917" y="636006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Date Placeholder 9">
            <a:extLst>
              <a:ext uri="{FF2B5EF4-FFF2-40B4-BE49-F238E27FC236}">
                <a16:creationId xmlns:a16="http://schemas.microsoft.com/office/drawing/2014/main" id="{D50D3618-16BF-4BA5-BF26-ED3187DDF50E}"/>
              </a:ext>
            </a:extLst>
          </p:cNvPr>
          <p:cNvSpPr>
            <a:spLocks noGrp="1"/>
          </p:cNvSpPr>
          <p:nvPr>
            <p:ph type="dt" sz="half" idx="10"/>
          </p:nvPr>
        </p:nvSpPr>
        <p:spPr/>
        <p:txBody>
          <a:bodyPr/>
          <a:lstStyle/>
          <a:p>
            <a:r>
              <a:rPr lang="en-US" dirty="0">
                <a:solidFill>
                  <a:schemeClr val="tx1"/>
                </a:solidFill>
              </a:rPr>
              <a:t>10/16/2021</a:t>
            </a:r>
          </a:p>
        </p:txBody>
      </p:sp>
      <p:sp>
        <p:nvSpPr>
          <p:cNvPr id="11" name="Footer Placeholder 10">
            <a:extLst>
              <a:ext uri="{FF2B5EF4-FFF2-40B4-BE49-F238E27FC236}">
                <a16:creationId xmlns:a16="http://schemas.microsoft.com/office/drawing/2014/main" id="{E2F1C551-D900-444E-974A-6737B41D48B6}"/>
              </a:ext>
            </a:extLst>
          </p:cNvPr>
          <p:cNvSpPr>
            <a:spLocks noGrp="1"/>
          </p:cNvSpPr>
          <p:nvPr>
            <p:ph type="ftr" sz="quarter" idx="11"/>
          </p:nvPr>
        </p:nvSpPr>
        <p:spPr/>
        <p:txBody>
          <a:bodyPr/>
          <a:lstStyle/>
          <a:p>
            <a:r>
              <a:rPr lang="en-US" dirty="0">
                <a:solidFill>
                  <a:schemeClr val="tx1"/>
                </a:solidFill>
              </a:rPr>
              <a:t>Quantico Shooting Club</a:t>
            </a:r>
          </a:p>
        </p:txBody>
      </p:sp>
      <p:sp>
        <p:nvSpPr>
          <p:cNvPr id="14" name="Slide Number Placeholder 13">
            <a:extLst>
              <a:ext uri="{FF2B5EF4-FFF2-40B4-BE49-F238E27FC236}">
                <a16:creationId xmlns:a16="http://schemas.microsoft.com/office/drawing/2014/main" id="{F966C69B-DA59-4DE1-8FD9-D70FE331E8AE}"/>
              </a:ext>
            </a:extLst>
          </p:cNvPr>
          <p:cNvSpPr>
            <a:spLocks noGrp="1"/>
          </p:cNvSpPr>
          <p:nvPr>
            <p:ph type="sldNum" sz="quarter" idx="12"/>
          </p:nvPr>
        </p:nvSpPr>
        <p:spPr/>
        <p:txBody>
          <a:bodyPr/>
          <a:lstStyle/>
          <a:p>
            <a:r>
              <a:rPr lang="en-US" dirty="0">
                <a:solidFill>
                  <a:schemeClr val="tx1"/>
                </a:solidFill>
              </a:rPr>
              <a:t>24</a:t>
            </a:r>
          </a:p>
        </p:txBody>
      </p:sp>
      <p:pic>
        <p:nvPicPr>
          <p:cNvPr id="12" name="Picture 11">
            <a:extLst>
              <a:ext uri="{FF2B5EF4-FFF2-40B4-BE49-F238E27FC236}">
                <a16:creationId xmlns:a16="http://schemas.microsoft.com/office/drawing/2014/main" id="{86610C40-3C4B-400D-B105-0EE573DB5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graphicFrame>
        <p:nvGraphicFramePr>
          <p:cNvPr id="7" name="Object 6">
            <a:extLst>
              <a:ext uri="{FF2B5EF4-FFF2-40B4-BE49-F238E27FC236}">
                <a16:creationId xmlns:a16="http://schemas.microsoft.com/office/drawing/2014/main" id="{3686BF7B-93A8-4431-A7A1-4071F1D9A7FD}"/>
              </a:ext>
            </a:extLst>
          </p:cNvPr>
          <p:cNvGraphicFramePr>
            <a:graphicFrameLocks noChangeAspect="1"/>
          </p:cNvGraphicFramePr>
          <p:nvPr>
            <p:extLst>
              <p:ext uri="{D42A27DB-BD31-4B8C-83A1-F6EECF244321}">
                <p14:modId xmlns:p14="http://schemas.microsoft.com/office/powerpoint/2010/main" val="1741662610"/>
              </p:ext>
            </p:extLst>
          </p:nvPr>
        </p:nvGraphicFramePr>
        <p:xfrm>
          <a:off x="695358" y="1501208"/>
          <a:ext cx="10933922" cy="2140167"/>
        </p:xfrm>
        <a:graphic>
          <a:graphicData uri="http://schemas.openxmlformats.org/presentationml/2006/ole">
            <mc:AlternateContent xmlns:mc="http://schemas.openxmlformats.org/markup-compatibility/2006">
              <mc:Choice xmlns:v="urn:schemas-microsoft-com:vml" Requires="v">
                <p:oleObj spid="_x0000_s1053" name="Worksheet" r:id="rId5" imgW="9829713" imgH="1923947" progId="Excel.Sheet.12">
                  <p:embed/>
                </p:oleObj>
              </mc:Choice>
              <mc:Fallback>
                <p:oleObj name="Worksheet" r:id="rId5" imgW="9829713" imgH="1923947" progId="Excel.Sheet.12">
                  <p:embed/>
                  <p:pic>
                    <p:nvPicPr>
                      <p:cNvPr id="0" name=""/>
                      <p:cNvPicPr/>
                      <p:nvPr/>
                    </p:nvPicPr>
                    <p:blipFill>
                      <a:blip r:embed="rId6"/>
                      <a:stretch>
                        <a:fillRect/>
                      </a:stretch>
                    </p:blipFill>
                    <p:spPr>
                      <a:xfrm>
                        <a:off x="695358" y="1501208"/>
                        <a:ext cx="10933922" cy="2140167"/>
                      </a:xfrm>
                      <a:prstGeom prst="rect">
                        <a:avLst/>
                      </a:prstGeom>
                    </p:spPr>
                  </p:pic>
                </p:oleObj>
              </mc:Fallback>
            </mc:AlternateContent>
          </a:graphicData>
        </a:graphic>
      </p:graphicFrame>
    </p:spTree>
    <p:extLst>
      <p:ext uri="{BB962C8B-B14F-4D97-AF65-F5344CB8AC3E}">
        <p14:creationId xmlns:p14="http://schemas.microsoft.com/office/powerpoint/2010/main" val="253468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Match Report</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25</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431921" y="1066588"/>
            <a:ext cx="11593301" cy="160716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6075" lvl="1" indent="-342900" algn="l">
              <a:lnSpc>
                <a:spcPct val="150000"/>
              </a:lnSpc>
              <a:spcBef>
                <a:spcPts val="0"/>
              </a:spcBef>
              <a:buFont typeface="Wingdings" panose="05000000000000000000" pitchFamily="2" charset="2"/>
              <a:buChar char="Ø"/>
            </a:pPr>
            <a:r>
              <a:rPr lang="en-US" dirty="0"/>
              <a:t>USPSA &amp; Steel Challenge – Continues to enjoy success for QSC – Very positive marketing and on-line comments</a:t>
            </a:r>
          </a:p>
          <a:p>
            <a:pPr marL="346075" lvl="1" indent="-342900" algn="l">
              <a:lnSpc>
                <a:spcPct val="150000"/>
              </a:lnSpc>
              <a:spcBef>
                <a:spcPts val="0"/>
              </a:spcBef>
              <a:buFont typeface="Wingdings" panose="05000000000000000000" pitchFamily="2" charset="2"/>
              <a:buChar char="Ø"/>
            </a:pPr>
            <a:r>
              <a:rPr lang="en-US" dirty="0"/>
              <a:t>PRS Centerfire / Rimfire – Equally impressive during 2021 while increasing QSC name recognition – Massive local audience</a:t>
            </a:r>
          </a:p>
          <a:p>
            <a:pPr marL="684213" lvl="2" indent="-342900" algn="l">
              <a:lnSpc>
                <a:spcPct val="150000"/>
              </a:lnSpc>
              <a:spcBef>
                <a:spcPts val="0"/>
              </a:spcBef>
              <a:buFont typeface="Wingdings" panose="05000000000000000000" pitchFamily="2" charset="2"/>
              <a:buChar char="Ø"/>
            </a:pPr>
            <a:r>
              <a:rPr lang="en-US" dirty="0"/>
              <a:t>Participation has steadily increased in these matches – Word is getting out about QSC – Professional leadership and investments</a:t>
            </a:r>
          </a:p>
          <a:p>
            <a:pPr marL="684213" lvl="2" indent="-342900" algn="l">
              <a:lnSpc>
                <a:spcPct val="150000"/>
              </a:lnSpc>
              <a:spcBef>
                <a:spcPts val="0"/>
              </a:spcBef>
              <a:buFont typeface="Wingdings" panose="05000000000000000000" pitchFamily="2" charset="2"/>
              <a:buChar char="Ø"/>
            </a:pPr>
            <a:r>
              <a:rPr lang="en-US" dirty="0"/>
              <a:t>The exception is shotgun – recruiting efforts have not resulted in anyone stepping up to assume Field Director duties</a:t>
            </a:r>
          </a:p>
          <a:p>
            <a:pPr marL="800100" lvl="1" indent="-342900" algn="l">
              <a:lnSpc>
                <a:spcPct val="150000"/>
              </a:lnSpc>
              <a:spcBef>
                <a:spcPts val="0"/>
              </a:spcBef>
              <a:buFont typeface="Wingdings" panose="05000000000000000000" pitchFamily="2" charset="2"/>
              <a:buChar char="Ø"/>
            </a:pPr>
            <a:endParaRPr lang="en-US" dirty="0"/>
          </a:p>
          <a:p>
            <a:pPr marL="342900" indent="-342900" algn="l">
              <a:lnSpc>
                <a:spcPct val="150000"/>
              </a:lnSpc>
              <a:spcBef>
                <a:spcPts val="0"/>
              </a:spcBef>
              <a:buFont typeface="Wingdings" panose="05000000000000000000" pitchFamily="2" charset="2"/>
              <a:buChar char="Ø"/>
            </a:pPr>
            <a:endParaRPr lang="en-US" dirty="0"/>
          </a:p>
        </p:txBody>
      </p:sp>
      <p:pic>
        <p:nvPicPr>
          <p:cNvPr id="11" name="Picture 10">
            <a:extLst>
              <a:ext uri="{FF2B5EF4-FFF2-40B4-BE49-F238E27FC236}">
                <a16:creationId xmlns:a16="http://schemas.microsoft.com/office/drawing/2014/main" id="{8AB302B9-95AE-4D4F-ACA0-7A2FAE066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294" y="2726969"/>
            <a:ext cx="3296729" cy="2122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F9ADE4BC-48F9-4154-A5C4-7E9512CE4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248" y="2726968"/>
            <a:ext cx="2829692" cy="2122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ECF16766-F5DE-4344-A51E-8C2B57271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9377" y="2726968"/>
            <a:ext cx="2829692" cy="2122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0A838F79-2A9E-427B-8F0A-B0C49805A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258" y="5065766"/>
            <a:ext cx="1601638" cy="120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80794E5-9048-4838-B602-26E6AA6C0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9458" y="5065768"/>
            <a:ext cx="1601638" cy="120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FB3F45F5-8EBE-414C-A9DB-D537114EE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7220" y="5065767"/>
            <a:ext cx="1601638" cy="120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D6C2DED4-2D6D-4E81-80C9-120B45FB2D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4982" y="5065765"/>
            <a:ext cx="1601638" cy="1201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6A5FF886-51AD-43C1-BC3F-E498188139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2743" y="5065765"/>
            <a:ext cx="1601637" cy="1201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96EF9217-35DB-4768-B67A-AC4950DD3A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061" y="5065764"/>
            <a:ext cx="1601636" cy="1201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BBEA80E6-92C0-4A3D-9F59-3B323257D8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3524450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Match Director Comments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7"/>
            <a:ext cx="11426397" cy="53119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USPSA – Tim </a:t>
            </a:r>
            <a:r>
              <a:rPr lang="en-US" dirty="0" err="1"/>
              <a:t>Hichak</a:t>
            </a:r>
            <a:endParaRPr lang="en-US" dirty="0"/>
          </a:p>
          <a:p>
            <a:pPr marL="342900" indent="-342900" algn="l">
              <a:lnSpc>
                <a:spcPct val="150000"/>
              </a:lnSpc>
              <a:spcBef>
                <a:spcPts val="0"/>
              </a:spcBef>
              <a:buFont typeface="Wingdings" panose="05000000000000000000" pitchFamily="2" charset="2"/>
              <a:buChar char="Ø"/>
            </a:pPr>
            <a:r>
              <a:rPr lang="en-US" dirty="0"/>
              <a:t>Steel Challenge – Kevin Shannon</a:t>
            </a:r>
          </a:p>
          <a:p>
            <a:pPr marL="342900" indent="-342900" algn="l">
              <a:lnSpc>
                <a:spcPct val="150000"/>
              </a:lnSpc>
              <a:spcBef>
                <a:spcPts val="0"/>
              </a:spcBef>
              <a:buFont typeface="Wingdings" panose="05000000000000000000" pitchFamily="2" charset="2"/>
              <a:buChar char="Ø"/>
            </a:pPr>
            <a:r>
              <a:rPr lang="en-US" dirty="0"/>
              <a:t>PRS Centerfire – Tim </a:t>
            </a:r>
            <a:r>
              <a:rPr lang="en-US" dirty="0" err="1"/>
              <a:t>Hichak</a:t>
            </a:r>
            <a:endParaRPr lang="en-US" dirty="0"/>
          </a:p>
          <a:p>
            <a:pPr marL="342900" indent="-342900" algn="l">
              <a:lnSpc>
                <a:spcPct val="150000"/>
              </a:lnSpc>
              <a:spcBef>
                <a:spcPts val="0"/>
              </a:spcBef>
              <a:buFont typeface="Wingdings" panose="05000000000000000000" pitchFamily="2" charset="2"/>
              <a:buChar char="Ø"/>
            </a:pPr>
            <a:r>
              <a:rPr lang="en-US" dirty="0"/>
              <a:t>PRS Rimfire – Ken Freeman</a:t>
            </a:r>
          </a:p>
          <a:p>
            <a:pPr marL="342900" indent="-342900" algn="l">
              <a:lnSpc>
                <a:spcPct val="150000"/>
              </a:lnSpc>
              <a:spcBef>
                <a:spcPts val="0"/>
              </a:spcBef>
              <a:buFont typeface="Wingdings" panose="05000000000000000000" pitchFamily="2" charset="2"/>
              <a:buChar char="Ø"/>
            </a:pPr>
            <a:r>
              <a:rPr lang="en-US" dirty="0"/>
              <a:t>Vintage Precision – Jim Otto</a:t>
            </a:r>
          </a:p>
          <a:p>
            <a:pPr marL="342900" indent="-342900" algn="l">
              <a:lnSpc>
                <a:spcPct val="150000"/>
              </a:lnSpc>
              <a:spcBef>
                <a:spcPts val="0"/>
              </a:spcBef>
              <a:buFont typeface="Wingdings" panose="05000000000000000000" pitchFamily="2" charset="2"/>
              <a:buChar char="Ø"/>
            </a:pPr>
            <a:r>
              <a:rPr lang="en-US" dirty="0"/>
              <a:t>GSM – Rich Martinez</a:t>
            </a:r>
          </a:p>
          <a:p>
            <a:pPr marL="342900" indent="-342900" algn="l">
              <a:lnSpc>
                <a:spcPct val="150000"/>
              </a:lnSpc>
              <a:spcBef>
                <a:spcPts val="0"/>
              </a:spcBef>
              <a:buFont typeface="Wingdings" panose="05000000000000000000" pitchFamily="2" charset="2"/>
              <a:buChar char="Ø"/>
            </a:pPr>
            <a:r>
              <a:rPr lang="en-US" dirty="0"/>
              <a:t>Shotgun – Still Seeking a Field Director</a:t>
            </a:r>
          </a:p>
        </p:txBody>
      </p:sp>
      <p:sp>
        <p:nvSpPr>
          <p:cNvPr id="11" name="Date Placeholder 10">
            <a:extLst>
              <a:ext uri="{FF2B5EF4-FFF2-40B4-BE49-F238E27FC236}">
                <a16:creationId xmlns:a16="http://schemas.microsoft.com/office/drawing/2014/main" id="{3A74AEF6-9EEA-4C2C-899B-26D45EBD8C07}"/>
              </a:ext>
            </a:extLst>
          </p:cNvPr>
          <p:cNvSpPr>
            <a:spLocks noGrp="1"/>
          </p:cNvSpPr>
          <p:nvPr>
            <p:ph type="dt" sz="half" idx="10"/>
          </p:nvPr>
        </p:nvSpPr>
        <p:spPr/>
        <p:txBody>
          <a:bodyPr/>
          <a:lstStyle/>
          <a:p>
            <a:r>
              <a:rPr lang="en-US" dirty="0">
                <a:solidFill>
                  <a:schemeClr val="tx1"/>
                </a:solidFill>
              </a:rPr>
              <a:t>10/16/2021</a:t>
            </a:r>
          </a:p>
        </p:txBody>
      </p:sp>
      <p:sp>
        <p:nvSpPr>
          <p:cNvPr id="12" name="Footer Placeholder 11">
            <a:extLst>
              <a:ext uri="{FF2B5EF4-FFF2-40B4-BE49-F238E27FC236}">
                <a16:creationId xmlns:a16="http://schemas.microsoft.com/office/drawing/2014/main" id="{AFDBEA23-9210-4E4A-973C-FB000FD674D0}"/>
              </a:ext>
            </a:extLst>
          </p:cNvPr>
          <p:cNvSpPr>
            <a:spLocks noGrp="1"/>
          </p:cNvSpPr>
          <p:nvPr>
            <p:ph type="ftr" sz="quarter" idx="11"/>
          </p:nvPr>
        </p:nvSpPr>
        <p:spPr/>
        <p:txBody>
          <a:bodyPr/>
          <a:lstStyle/>
          <a:p>
            <a:r>
              <a:rPr lang="en-US" dirty="0">
                <a:solidFill>
                  <a:schemeClr val="tx1"/>
                </a:solidFill>
              </a:rPr>
              <a:t>Quantico Shooting Club</a:t>
            </a:r>
          </a:p>
        </p:txBody>
      </p:sp>
      <p:sp>
        <p:nvSpPr>
          <p:cNvPr id="15" name="Slide Number Placeholder 14">
            <a:extLst>
              <a:ext uri="{FF2B5EF4-FFF2-40B4-BE49-F238E27FC236}">
                <a16:creationId xmlns:a16="http://schemas.microsoft.com/office/drawing/2014/main" id="{A520A65D-95E5-48B2-9DE9-7DD3AA1DE5D2}"/>
              </a:ext>
            </a:extLst>
          </p:cNvPr>
          <p:cNvSpPr>
            <a:spLocks noGrp="1"/>
          </p:cNvSpPr>
          <p:nvPr>
            <p:ph type="sldNum" sz="quarter" idx="12"/>
          </p:nvPr>
        </p:nvSpPr>
        <p:spPr/>
        <p:txBody>
          <a:bodyPr/>
          <a:lstStyle/>
          <a:p>
            <a:r>
              <a:rPr lang="en-US" dirty="0">
                <a:solidFill>
                  <a:schemeClr val="tx1"/>
                </a:solidFill>
              </a:rPr>
              <a:t>26</a:t>
            </a:r>
          </a:p>
        </p:txBody>
      </p:sp>
      <p:pic>
        <p:nvPicPr>
          <p:cNvPr id="13" name="Picture 12">
            <a:extLst>
              <a:ext uri="{FF2B5EF4-FFF2-40B4-BE49-F238E27FC236}">
                <a16:creationId xmlns:a16="http://schemas.microsoft.com/office/drawing/2014/main" id="{EFC3DE65-C2CB-498B-8FE4-DDA64FEAD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1011820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New Business – Member Discussions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27</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New Business</a:t>
            </a:r>
          </a:p>
          <a:p>
            <a:pPr marL="800100" lvl="1" indent="-342900" algn="l">
              <a:lnSpc>
                <a:spcPct val="150000"/>
              </a:lnSpc>
              <a:spcBef>
                <a:spcPts val="0"/>
              </a:spcBef>
              <a:buFont typeface="Wingdings" panose="05000000000000000000" pitchFamily="2" charset="2"/>
              <a:buChar char="Ø"/>
            </a:pPr>
            <a:r>
              <a:rPr lang="en-US" dirty="0"/>
              <a:t>January Elections – Need a Person or Committee to spearhead the process</a:t>
            </a:r>
          </a:p>
          <a:p>
            <a:pPr marL="1257300" lvl="2" indent="-342900" algn="l">
              <a:lnSpc>
                <a:spcPct val="150000"/>
              </a:lnSpc>
              <a:spcBef>
                <a:spcPts val="0"/>
              </a:spcBef>
              <a:buFont typeface="Wingdings" panose="05000000000000000000" pitchFamily="2" charset="2"/>
              <a:buChar char="Ø"/>
            </a:pPr>
            <a:r>
              <a:rPr lang="en-US" dirty="0"/>
              <a:t>Clint Anderson intends to run for re-election as the President</a:t>
            </a:r>
          </a:p>
          <a:p>
            <a:pPr marL="1257300" lvl="2" indent="-342900" algn="l">
              <a:lnSpc>
                <a:spcPct val="150000"/>
              </a:lnSpc>
              <a:spcBef>
                <a:spcPts val="0"/>
              </a:spcBef>
              <a:buFont typeface="Wingdings" panose="05000000000000000000" pitchFamily="2" charset="2"/>
              <a:buChar char="Ø"/>
            </a:pPr>
            <a:r>
              <a:rPr lang="en-US" dirty="0"/>
              <a:t>John Monaccio intends to run for re-election as the Member-at-Large</a:t>
            </a:r>
          </a:p>
          <a:p>
            <a:pPr marL="1257300" lvl="2" indent="-342900" algn="l">
              <a:lnSpc>
                <a:spcPct val="150000"/>
              </a:lnSpc>
              <a:spcBef>
                <a:spcPts val="0"/>
              </a:spcBef>
              <a:buFont typeface="Wingdings" panose="05000000000000000000" pitchFamily="2" charset="2"/>
              <a:buChar char="Ø"/>
            </a:pPr>
            <a:r>
              <a:rPr lang="en-US" dirty="0"/>
              <a:t>Anticipate vacancies for the Treasurer and Secretary, and potentially the Vice President </a:t>
            </a:r>
          </a:p>
          <a:p>
            <a:pPr marL="342900" indent="-342900" algn="l">
              <a:lnSpc>
                <a:spcPct val="150000"/>
              </a:lnSpc>
              <a:spcBef>
                <a:spcPts val="0"/>
              </a:spcBef>
              <a:buFont typeface="Wingdings" panose="05000000000000000000" pitchFamily="2" charset="2"/>
              <a:buChar char="Ø"/>
            </a:pPr>
            <a:r>
              <a:rPr lang="en-US" dirty="0"/>
              <a:t>Member Discussions</a:t>
            </a:r>
          </a:p>
          <a:p>
            <a:pPr marL="800100" lvl="1" indent="-342900" algn="l">
              <a:lnSpc>
                <a:spcPct val="150000"/>
              </a:lnSpc>
              <a:spcBef>
                <a:spcPts val="0"/>
              </a:spcBef>
              <a:buFont typeface="Wingdings" panose="05000000000000000000" pitchFamily="2" charset="2"/>
              <a:buChar char="Ø"/>
            </a:pPr>
            <a:r>
              <a:rPr lang="en-US" dirty="0"/>
              <a:t>Open Forum</a:t>
            </a:r>
          </a:p>
        </p:txBody>
      </p:sp>
      <p:pic>
        <p:nvPicPr>
          <p:cNvPr id="10" name="Picture 9">
            <a:extLst>
              <a:ext uri="{FF2B5EF4-FFF2-40B4-BE49-F238E27FC236}">
                <a16:creationId xmlns:a16="http://schemas.microsoft.com/office/drawing/2014/main" id="{56415C8D-67AC-4FB9-95CD-C5230027B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168470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FINAL DISCUSSIONS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a:p>
            <a:r>
              <a:rPr lang="en-US" dirty="0">
                <a:solidFill>
                  <a:schemeClr val="tx1"/>
                </a:solidFill>
              </a:rPr>
              <a:t>	</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28</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r>
              <a:rPr lang="en-US" sz="7200" dirty="0"/>
              <a:t>ANY SAVED ROUNDS?</a:t>
            </a:r>
          </a:p>
        </p:txBody>
      </p:sp>
      <p:pic>
        <p:nvPicPr>
          <p:cNvPr id="10" name="Picture 9">
            <a:extLst>
              <a:ext uri="{FF2B5EF4-FFF2-40B4-BE49-F238E27FC236}">
                <a16:creationId xmlns:a16="http://schemas.microsoft.com/office/drawing/2014/main" id="{AFE37BD3-B752-46C1-9909-CEADE2E37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301046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Special Presentation</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176950"/>
            <a:ext cx="11557960" cy="5000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1200"/>
              </a:spcBef>
              <a:buFont typeface="Wingdings" panose="05000000000000000000" pitchFamily="2" charset="2"/>
              <a:buChar char="Ø"/>
            </a:pPr>
            <a:r>
              <a:rPr lang="en-US" sz="2000" dirty="0"/>
              <a:t>QSC’s success is due to our many members who serve as RSOs, assist with the recurring and unique work parties, provide their expertise, serve as range directors, etc., etc. </a:t>
            </a:r>
          </a:p>
          <a:p>
            <a:pPr marL="342900" indent="-342900" algn="l">
              <a:lnSpc>
                <a:spcPct val="100000"/>
              </a:lnSpc>
              <a:spcBef>
                <a:spcPts val="1200"/>
              </a:spcBef>
              <a:buFont typeface="Wingdings" panose="05000000000000000000" pitchFamily="2" charset="2"/>
              <a:buChar char="Ø"/>
            </a:pPr>
            <a:r>
              <a:rPr lang="en-US" sz="2000" dirty="0"/>
              <a:t>We’d like to recognize an RSO who has stepped up from our many volunteers with a small token of our appreciation for their dedication and leadership:</a:t>
            </a:r>
          </a:p>
          <a:p>
            <a:pPr marL="800100" lvl="1" indent="-342900" algn="l">
              <a:lnSpc>
                <a:spcPct val="100000"/>
              </a:lnSpc>
              <a:spcBef>
                <a:spcPts val="1200"/>
              </a:spcBef>
              <a:buFont typeface="Wingdings" panose="05000000000000000000" pitchFamily="2" charset="2"/>
              <a:buChar char="Ø"/>
            </a:pPr>
            <a:r>
              <a:rPr lang="en-US" sz="1800" dirty="0"/>
              <a:t>Kevin “</a:t>
            </a:r>
            <a:r>
              <a:rPr lang="en-US" sz="1800" dirty="0" err="1"/>
              <a:t>Kabooch</a:t>
            </a:r>
            <a:r>
              <a:rPr lang="en-US" sz="1800" dirty="0"/>
              <a:t>” Roth – RSO who has volunteered time on every QSC range, as well as time for the Friday WTBN recreational shoots</a:t>
            </a:r>
          </a:p>
        </p:txBody>
      </p:sp>
      <p:sp>
        <p:nvSpPr>
          <p:cNvPr id="11" name="Date Placeholder 10">
            <a:extLst>
              <a:ext uri="{FF2B5EF4-FFF2-40B4-BE49-F238E27FC236}">
                <a16:creationId xmlns:a16="http://schemas.microsoft.com/office/drawing/2014/main" id="{6B1EFFB1-EF40-4886-AF7C-A09E2561CB24}"/>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09BE33B3-4ACE-470A-BD43-57540040BD24}"/>
              </a:ext>
            </a:extLst>
          </p:cNvPr>
          <p:cNvSpPr>
            <a:spLocks noGrp="1"/>
          </p:cNvSpPr>
          <p:nvPr>
            <p:ph type="sldNum" sz="quarter" idx="12"/>
          </p:nvPr>
        </p:nvSpPr>
        <p:spPr/>
        <p:txBody>
          <a:bodyPr/>
          <a:lstStyle/>
          <a:p>
            <a:r>
              <a:rPr lang="en-US" dirty="0">
                <a:solidFill>
                  <a:schemeClr val="tx1"/>
                </a:solidFill>
              </a:rPr>
              <a:t>2</a:t>
            </a:r>
          </a:p>
        </p:txBody>
      </p:sp>
      <p:sp>
        <p:nvSpPr>
          <p:cNvPr id="3" name="Footer Placeholder 2">
            <a:extLst>
              <a:ext uri="{FF2B5EF4-FFF2-40B4-BE49-F238E27FC236}">
                <a16:creationId xmlns:a16="http://schemas.microsoft.com/office/drawing/2014/main" id="{56813489-9A31-4F6E-B784-8C4CE6FF202F}"/>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2A302A43-5599-4630-935E-26B8D2171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1856394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Summary</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a:p>
            <a:r>
              <a:rPr lang="en-US" dirty="0">
                <a:solidFill>
                  <a:schemeClr val="tx1"/>
                </a:solidFill>
              </a:rPr>
              <a:t>	</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28</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a:p>
            <a:pPr>
              <a:lnSpc>
                <a:spcPct val="150000"/>
              </a:lnSpc>
              <a:spcBef>
                <a:spcPts val="0"/>
              </a:spcBef>
            </a:pPr>
            <a:endParaRPr lang="en-US" sz="1200" dirty="0"/>
          </a:p>
        </p:txBody>
      </p:sp>
      <p:pic>
        <p:nvPicPr>
          <p:cNvPr id="10" name="Picture 9">
            <a:extLst>
              <a:ext uri="{FF2B5EF4-FFF2-40B4-BE49-F238E27FC236}">
                <a16:creationId xmlns:a16="http://schemas.microsoft.com/office/drawing/2014/main" id="{AFE37BD3-B752-46C1-9909-CEADE2E37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
        <p:nvSpPr>
          <p:cNvPr id="3" name="TextBox 2">
            <a:extLst>
              <a:ext uri="{FF2B5EF4-FFF2-40B4-BE49-F238E27FC236}">
                <a16:creationId xmlns:a16="http://schemas.microsoft.com/office/drawing/2014/main" id="{A2305A31-3DCD-4C37-A0B4-5245F34DDD95}"/>
              </a:ext>
            </a:extLst>
          </p:cNvPr>
          <p:cNvSpPr txBox="1"/>
          <p:nvPr/>
        </p:nvSpPr>
        <p:spPr>
          <a:xfrm>
            <a:off x="836341" y="1052550"/>
            <a:ext cx="10363200" cy="5386090"/>
          </a:xfrm>
          <a:prstGeom prst="rect">
            <a:avLst/>
          </a:prstGeom>
          <a:noFill/>
        </p:spPr>
        <p:txBody>
          <a:bodyPr wrap="square" rtlCol="0">
            <a:spAutoFit/>
          </a:bodyPr>
          <a:lstStyle/>
          <a:p>
            <a:pPr marL="285750" indent="-285750">
              <a:buFont typeface="Arial" panose="020B0604020202020204" pitchFamily="34" charset="0"/>
              <a:buChar char="•"/>
            </a:pPr>
            <a:r>
              <a:rPr lang="en-US" sz="2000" dirty="0"/>
              <a:t>Meeting Opened on time at 0800.</a:t>
            </a:r>
          </a:p>
          <a:p>
            <a:pPr marL="285750" indent="-285750">
              <a:buFont typeface="Arial" panose="020B0604020202020204" pitchFamily="34" charset="0"/>
              <a:buChar char="•"/>
            </a:pPr>
            <a:r>
              <a:rPr lang="en-US" sz="2000" dirty="0"/>
              <a:t>29 Club Members Present (Roster on File)</a:t>
            </a:r>
          </a:p>
          <a:p>
            <a:pPr marL="285750" indent="-285750">
              <a:buFont typeface="Arial" panose="020B0604020202020204" pitchFamily="34" charset="0"/>
              <a:buChar char="•"/>
            </a:pPr>
            <a:r>
              <a:rPr lang="en-US" sz="2000" dirty="0"/>
              <a:t>3 Board Members Present</a:t>
            </a:r>
          </a:p>
          <a:p>
            <a:pPr marL="742950" lvl="1" indent="-285750">
              <a:buFont typeface="Arial" panose="020B0604020202020204" pitchFamily="34" charset="0"/>
              <a:buChar char="•"/>
            </a:pPr>
            <a:r>
              <a:rPr lang="en-US" sz="1600" dirty="0"/>
              <a:t>Clint Anderson (President)</a:t>
            </a:r>
          </a:p>
          <a:p>
            <a:pPr marL="742950" lvl="1" indent="-285750">
              <a:buFont typeface="Arial" panose="020B0604020202020204" pitchFamily="34" charset="0"/>
              <a:buChar char="•"/>
            </a:pPr>
            <a:r>
              <a:rPr lang="en-US" sz="1600" dirty="0"/>
              <a:t>Lee Hilty (Secretary)</a:t>
            </a:r>
          </a:p>
          <a:p>
            <a:pPr marL="742950" lvl="1" indent="-285750">
              <a:buFont typeface="Arial" panose="020B0604020202020204" pitchFamily="34" charset="0"/>
              <a:buChar char="•"/>
            </a:pPr>
            <a:r>
              <a:rPr lang="en-US" sz="1600" dirty="0"/>
              <a:t>John Monaccio (Member-At-Large)</a:t>
            </a:r>
          </a:p>
          <a:p>
            <a:pPr marL="285750" indent="-285750">
              <a:buFont typeface="Arial" panose="020B0604020202020204" pitchFamily="34" charset="0"/>
              <a:buChar char="•"/>
            </a:pPr>
            <a:r>
              <a:rPr lang="en-US" sz="2000" dirty="0"/>
              <a:t>2 Match Directors Present</a:t>
            </a:r>
          </a:p>
          <a:p>
            <a:pPr marL="742950" lvl="1" indent="-285750">
              <a:buFont typeface="Arial" panose="020B0604020202020204" pitchFamily="34" charset="0"/>
              <a:buChar char="•"/>
            </a:pPr>
            <a:r>
              <a:rPr lang="en-US" sz="1600" dirty="0"/>
              <a:t>Kevin Shannon (Steel Challenge) – Discussed a proposal to host a SCSA State Match in October 2022.</a:t>
            </a:r>
          </a:p>
          <a:p>
            <a:pPr marL="742950" lvl="1" indent="-285750">
              <a:buFont typeface="Arial" panose="020B0604020202020204" pitchFamily="34" charset="0"/>
              <a:buChar char="•"/>
            </a:pPr>
            <a:r>
              <a:rPr lang="en-US" sz="1600" dirty="0"/>
              <a:t>Jim Morgan (CMP / Vintage Sniper) – Discussed a proposal to host a Virginia Regional Match in June 2022.</a:t>
            </a:r>
          </a:p>
          <a:p>
            <a:pPr marL="285750" indent="-285750">
              <a:buFont typeface="Arial" panose="020B0604020202020204" pitchFamily="34" charset="0"/>
              <a:buChar char="•"/>
            </a:pPr>
            <a:r>
              <a:rPr lang="en-US" sz="2000" dirty="0"/>
              <a:t>Topics Raised by Members:</a:t>
            </a:r>
          </a:p>
          <a:p>
            <a:pPr marL="742950" lvl="1" indent="-285750">
              <a:buFont typeface="Arial" panose="020B0604020202020204" pitchFamily="34" charset="0"/>
              <a:buChar char="•"/>
            </a:pPr>
            <a:r>
              <a:rPr lang="en-US" sz="1600" dirty="0"/>
              <a:t>Jon Couch – Raised topic of air gun shooting on QSC ranges.  Volunteered to research MCBO / NRA rules and report back to the Board.</a:t>
            </a:r>
          </a:p>
          <a:p>
            <a:pPr marL="742950" lvl="1" indent="-285750">
              <a:buFont typeface="Arial" panose="020B0604020202020204" pitchFamily="34" charset="0"/>
              <a:buChar char="•"/>
            </a:pPr>
            <a:r>
              <a:rPr lang="en-US" sz="1600" dirty="0"/>
              <a:t>Ellie Biddle – QSC should consider posting information about the club on the various Post/Base MWR websites to inform members of the multiple military communities of the club’s existence and purpose.  </a:t>
            </a:r>
            <a:r>
              <a:rPr lang="en-US" sz="1600" dirty="0" err="1"/>
              <a:t>BoD</a:t>
            </a:r>
            <a:r>
              <a:rPr lang="en-US" sz="1600" dirty="0"/>
              <a:t> will review.</a:t>
            </a:r>
          </a:p>
          <a:p>
            <a:pPr marL="742950" lvl="1" indent="-285750">
              <a:buFont typeface="Arial" panose="020B0604020202020204" pitchFamily="34" charset="0"/>
              <a:buChar char="•"/>
            </a:pPr>
            <a:r>
              <a:rPr lang="en-US" sz="1600" dirty="0"/>
              <a:t>Jon Couch – QSC should consider acquiring some manner of identifying RSOs on the ranges.  T-Shirts or Caps would benefit members knowing the RSOs on the range in case of malfunctions or other situations requiring their attention.  </a:t>
            </a:r>
            <a:r>
              <a:rPr lang="en-US" sz="1600" dirty="0" err="1"/>
              <a:t>BoD</a:t>
            </a:r>
            <a:r>
              <a:rPr lang="en-US" sz="1600" dirty="0"/>
              <a:t> has this on it’s task list to complete.</a:t>
            </a:r>
          </a:p>
          <a:p>
            <a:pPr marL="742950" lvl="1" indent="-285750">
              <a:buFont typeface="Arial" panose="020B0604020202020204" pitchFamily="34" charset="0"/>
              <a:buChar char="•"/>
            </a:pPr>
            <a:r>
              <a:rPr lang="en-US" sz="1600" dirty="0"/>
              <a:t>John Monaccio asked the members if the briefing format was adequate.  Response was that the briefing format was well accepted by the membership.  No suggestions for additional information were provided at the meeting.</a:t>
            </a:r>
          </a:p>
          <a:p>
            <a:pPr marL="285750" indent="-285750">
              <a:buFont typeface="Arial" panose="020B0604020202020204" pitchFamily="34" charset="0"/>
              <a:buChar char="•"/>
            </a:pPr>
            <a:r>
              <a:rPr lang="en-US" sz="2000" dirty="0"/>
              <a:t>With no further business to discuss the meeting adjourned at 0940.</a:t>
            </a:r>
          </a:p>
        </p:txBody>
      </p:sp>
    </p:spTree>
    <p:extLst>
      <p:ext uri="{BB962C8B-B14F-4D97-AF65-F5344CB8AC3E}">
        <p14:creationId xmlns:p14="http://schemas.microsoft.com/office/powerpoint/2010/main" val="292858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Secretary</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3</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0"/>
              </a:spcBef>
              <a:buFont typeface="Wingdings" panose="05000000000000000000" pitchFamily="2" charset="2"/>
              <a:buChar char="Ø"/>
            </a:pPr>
            <a:r>
              <a:rPr lang="en-US" dirty="0"/>
              <a:t>Reading of the previous Minutes</a:t>
            </a:r>
          </a:p>
          <a:p>
            <a:pPr marL="342900" indent="-342900" algn="l">
              <a:lnSpc>
                <a:spcPct val="150000"/>
              </a:lnSpc>
              <a:spcBef>
                <a:spcPts val="0"/>
              </a:spcBef>
              <a:buFont typeface="Wingdings" panose="05000000000000000000" pitchFamily="2" charset="2"/>
              <a:buChar char="Ø"/>
            </a:pPr>
            <a:r>
              <a:rPr lang="en-US" dirty="0"/>
              <a:t>Acceptance of previous meeting’s minutes</a:t>
            </a:r>
          </a:p>
        </p:txBody>
      </p:sp>
      <p:pic>
        <p:nvPicPr>
          <p:cNvPr id="10" name="Picture 9">
            <a:extLst>
              <a:ext uri="{FF2B5EF4-FFF2-40B4-BE49-F238E27FC236}">
                <a16:creationId xmlns:a16="http://schemas.microsoft.com/office/drawing/2014/main" id="{58D8D88B-10D5-40F9-8D3C-CFF49E99F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43761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Ongoing Activities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dirty="0"/>
              <a:t>Some of the projects we continue to work or assess:</a:t>
            </a:r>
          </a:p>
        </p:txBody>
      </p:sp>
      <p:graphicFrame>
        <p:nvGraphicFramePr>
          <p:cNvPr id="3" name="Table 6">
            <a:extLst>
              <a:ext uri="{FF2B5EF4-FFF2-40B4-BE49-F238E27FC236}">
                <a16:creationId xmlns:a16="http://schemas.microsoft.com/office/drawing/2014/main" id="{3BE25F23-0122-4918-A7D8-8A2DD038410A}"/>
              </a:ext>
            </a:extLst>
          </p:cNvPr>
          <p:cNvGraphicFramePr>
            <a:graphicFrameLocks noGrp="1"/>
          </p:cNvGraphicFramePr>
          <p:nvPr>
            <p:extLst>
              <p:ext uri="{D42A27DB-BD31-4B8C-83A1-F6EECF244321}">
                <p14:modId xmlns:p14="http://schemas.microsoft.com/office/powerpoint/2010/main" val="3250542179"/>
              </p:ext>
            </p:extLst>
          </p:nvPr>
        </p:nvGraphicFramePr>
        <p:xfrm>
          <a:off x="471955" y="1557577"/>
          <a:ext cx="11426397" cy="2291080"/>
        </p:xfrm>
        <a:graphic>
          <a:graphicData uri="http://schemas.openxmlformats.org/drawingml/2006/table">
            <a:tbl>
              <a:tblPr firstRow="1" bandRow="1">
                <a:tableStyleId>{5C22544A-7EE6-4342-B048-85BDC9FD1C3A}</a:tableStyleId>
              </a:tblPr>
              <a:tblGrid>
                <a:gridCol w="3808799">
                  <a:extLst>
                    <a:ext uri="{9D8B030D-6E8A-4147-A177-3AD203B41FA5}">
                      <a16:colId xmlns:a16="http://schemas.microsoft.com/office/drawing/2014/main" val="3786268272"/>
                    </a:ext>
                  </a:extLst>
                </a:gridCol>
                <a:gridCol w="3808799">
                  <a:extLst>
                    <a:ext uri="{9D8B030D-6E8A-4147-A177-3AD203B41FA5}">
                      <a16:colId xmlns:a16="http://schemas.microsoft.com/office/drawing/2014/main" val="2182272508"/>
                    </a:ext>
                  </a:extLst>
                </a:gridCol>
                <a:gridCol w="3808799">
                  <a:extLst>
                    <a:ext uri="{9D8B030D-6E8A-4147-A177-3AD203B41FA5}">
                      <a16:colId xmlns:a16="http://schemas.microsoft.com/office/drawing/2014/main" val="3535208670"/>
                    </a:ext>
                  </a:extLst>
                </a:gridCol>
              </a:tblGrid>
              <a:tr h="370840">
                <a:tc gridSpan="3">
                  <a:txBody>
                    <a:bodyPr/>
                    <a:lstStyle/>
                    <a:p>
                      <a:pPr algn="ctr"/>
                      <a:r>
                        <a:rPr lang="en-US" dirty="0"/>
                        <a:t>SAMPLE OF ONGOING BOARD PROJECTS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56933032"/>
                  </a:ext>
                </a:extLst>
              </a:tr>
              <a:tr h="370840">
                <a:tc>
                  <a:txBody>
                    <a:bodyPr/>
                    <a:lstStyle/>
                    <a:p>
                      <a:pPr marL="285750" indent="-285750">
                        <a:buFont typeface="Wingdings" panose="05000000000000000000" pitchFamily="2" charset="2"/>
                        <a:buChar char="Ø"/>
                      </a:pPr>
                      <a:r>
                        <a:rPr lang="en-US" dirty="0"/>
                        <a:t>Ongoing – Asset Inventory – Requires total update - 2021</a:t>
                      </a:r>
                    </a:p>
                  </a:txBody>
                  <a:tcPr/>
                </a:tc>
                <a:tc>
                  <a:txBody>
                    <a:bodyPr/>
                    <a:lstStyle/>
                    <a:p>
                      <a:pPr marL="285750" indent="-285750">
                        <a:buFont typeface="Wingdings" panose="05000000000000000000" pitchFamily="2" charset="2"/>
                        <a:buChar char="Ø"/>
                      </a:pPr>
                      <a:r>
                        <a:rPr lang="en-US" dirty="0"/>
                        <a:t>Ongoing – Implement / Approve longer QSC Officer Terms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Ongoing – Updating Bylaws</a:t>
                      </a:r>
                    </a:p>
                  </a:txBody>
                  <a:tcPr/>
                </a:tc>
                <a:extLst>
                  <a:ext uri="{0D108BD9-81ED-4DB2-BD59-A6C34878D82A}">
                    <a16:rowId xmlns:a16="http://schemas.microsoft.com/office/drawing/2014/main" val="423534207"/>
                  </a:ext>
                </a:extLst>
              </a:tr>
              <a:tr h="370840">
                <a:tc>
                  <a:txBody>
                    <a:bodyPr/>
                    <a:lstStyle/>
                    <a:p>
                      <a:pPr marL="285750" indent="-285750">
                        <a:buFont typeface="Wingdings" panose="05000000000000000000" pitchFamily="2" charset="2"/>
                        <a:buChar char="Ø"/>
                      </a:pPr>
                      <a:r>
                        <a:rPr lang="en-US" strike="sngStrike" baseline="0" dirty="0"/>
                        <a:t>Ongoing – Analyze renewals to determine why members depart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trike="sngStrike" baseline="0" dirty="0"/>
                        <a:t>Ongoing – Simplify - Too many touch points and manual processes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trike="sngStrike" baseline="0" dirty="0"/>
                        <a:t>Ongoing – Establish Match Chairs and provide $1,500 budget</a:t>
                      </a:r>
                    </a:p>
                  </a:txBody>
                  <a:tcPr/>
                </a:tc>
                <a:extLst>
                  <a:ext uri="{0D108BD9-81ED-4DB2-BD59-A6C34878D82A}">
                    <a16:rowId xmlns:a16="http://schemas.microsoft.com/office/drawing/2014/main" val="998556676"/>
                  </a:ext>
                </a:extLst>
              </a:tr>
              <a:tr h="370840">
                <a:tc>
                  <a:txBody>
                    <a:bodyPr/>
                    <a:lstStyle/>
                    <a:p>
                      <a:pPr marL="285750" indent="-285750">
                        <a:buFont typeface="Wingdings" panose="05000000000000000000" pitchFamily="2" charset="2"/>
                        <a:buChar char="Ø"/>
                      </a:pPr>
                      <a:r>
                        <a:rPr lang="en-US" strike="sngStrike" baseline="0" dirty="0"/>
                        <a:t>Ongoing – Drafting updated RSO Training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txBody>
                  <a:tcPr/>
                </a:tc>
                <a:tc>
                  <a:txBody>
                    <a:bodyPr/>
                    <a:lstStyle/>
                    <a:p>
                      <a:pPr marL="0" indent="0">
                        <a:buFont typeface="Wingdings" panose="05000000000000000000" pitchFamily="2" charset="2"/>
                        <a:buNone/>
                      </a:pPr>
                      <a:endParaRPr lang="en-US" strike="sngStrike" baseline="0" dirty="0">
                        <a:highlight>
                          <a:srgbClr val="FFFF00"/>
                        </a:highlight>
                      </a:endParaRPr>
                    </a:p>
                  </a:txBody>
                  <a:tcPr/>
                </a:tc>
                <a:extLst>
                  <a:ext uri="{0D108BD9-81ED-4DB2-BD59-A6C34878D82A}">
                    <a16:rowId xmlns:a16="http://schemas.microsoft.com/office/drawing/2014/main" val="2098917115"/>
                  </a:ext>
                </a:extLst>
              </a:tr>
            </a:tbl>
          </a:graphicData>
        </a:graphic>
      </p:graphicFrame>
      <p:sp>
        <p:nvSpPr>
          <p:cNvPr id="12" name="Date Placeholder 11">
            <a:extLst>
              <a:ext uri="{FF2B5EF4-FFF2-40B4-BE49-F238E27FC236}">
                <a16:creationId xmlns:a16="http://schemas.microsoft.com/office/drawing/2014/main" id="{B905553E-A269-487D-871F-34A2E94DDDBB}"/>
              </a:ext>
            </a:extLst>
          </p:cNvPr>
          <p:cNvSpPr>
            <a:spLocks noGrp="1"/>
          </p:cNvSpPr>
          <p:nvPr>
            <p:ph type="dt" sz="half" idx="10"/>
          </p:nvPr>
        </p:nvSpPr>
        <p:spPr/>
        <p:txBody>
          <a:bodyPr/>
          <a:lstStyle/>
          <a:p>
            <a:r>
              <a:rPr lang="en-US" dirty="0">
                <a:solidFill>
                  <a:schemeClr val="tx1"/>
                </a:solidFill>
              </a:rPr>
              <a:t>10/16/2021</a:t>
            </a:r>
          </a:p>
        </p:txBody>
      </p:sp>
      <p:sp>
        <p:nvSpPr>
          <p:cNvPr id="13" name="Slide Number Placeholder 12">
            <a:extLst>
              <a:ext uri="{FF2B5EF4-FFF2-40B4-BE49-F238E27FC236}">
                <a16:creationId xmlns:a16="http://schemas.microsoft.com/office/drawing/2014/main" id="{D9774E1D-CFEB-4D7E-93B9-DC1030529019}"/>
              </a:ext>
            </a:extLst>
          </p:cNvPr>
          <p:cNvSpPr>
            <a:spLocks noGrp="1"/>
          </p:cNvSpPr>
          <p:nvPr>
            <p:ph type="sldNum" sz="quarter" idx="12"/>
          </p:nvPr>
        </p:nvSpPr>
        <p:spPr/>
        <p:txBody>
          <a:bodyPr/>
          <a:lstStyle/>
          <a:p>
            <a:r>
              <a:rPr lang="en-US" dirty="0">
                <a:solidFill>
                  <a:schemeClr val="tx1"/>
                </a:solidFill>
              </a:rPr>
              <a:t>4</a:t>
            </a:r>
          </a:p>
        </p:txBody>
      </p:sp>
      <p:sp>
        <p:nvSpPr>
          <p:cNvPr id="7" name="Footer Placeholder 6">
            <a:extLst>
              <a:ext uri="{FF2B5EF4-FFF2-40B4-BE49-F238E27FC236}">
                <a16:creationId xmlns:a16="http://schemas.microsoft.com/office/drawing/2014/main" id="{6E1D90E7-CE5E-462D-A22D-D9D6E8CB6E8A}"/>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4" name="Picture 13">
            <a:extLst>
              <a:ext uri="{FF2B5EF4-FFF2-40B4-BE49-F238E27FC236}">
                <a16:creationId xmlns:a16="http://schemas.microsoft.com/office/drawing/2014/main" id="{4B6786DD-7F42-4FDB-8AD0-7809CC061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983578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International Bunker</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5000"/>
              </a:lnSpc>
              <a:spcBef>
                <a:spcPts val="0"/>
              </a:spcBef>
              <a:buFont typeface="Wingdings" panose="05000000000000000000" pitchFamily="2" charset="2"/>
              <a:buChar char="Ø"/>
            </a:pPr>
            <a:r>
              <a:rPr lang="en-US" dirty="0">
                <a:cs typeface="Calibri"/>
              </a:rPr>
              <a:t>Pavilion's roof structure in desperate need of repair</a:t>
            </a:r>
          </a:p>
          <a:p>
            <a:pPr marL="800100" lvl="1" indent="-342900" algn="l">
              <a:lnSpc>
                <a:spcPct val="125000"/>
              </a:lnSpc>
              <a:spcBef>
                <a:spcPts val="0"/>
              </a:spcBef>
              <a:buFont typeface="Wingdings" panose="05000000000000000000" pitchFamily="2" charset="2"/>
              <a:buChar char="Ø"/>
            </a:pPr>
            <a:r>
              <a:rPr lang="en-US" dirty="0">
                <a:cs typeface="Calibri"/>
              </a:rPr>
              <a:t>Supporting structure solid but roof is original and water intrusion has rotted sheathing and facias</a:t>
            </a:r>
          </a:p>
          <a:p>
            <a:pPr marL="342900" indent="-342900" algn="l">
              <a:lnSpc>
                <a:spcPct val="125000"/>
              </a:lnSpc>
              <a:spcBef>
                <a:spcPts val="0"/>
              </a:spcBef>
              <a:buFont typeface="Wingdings" panose="05000000000000000000" pitchFamily="2" charset="2"/>
              <a:buChar char="Ø"/>
            </a:pPr>
            <a:r>
              <a:rPr lang="en-US" dirty="0">
                <a:cs typeface="Calibri"/>
              </a:rPr>
              <a:t>UPDATE – Roof repair is </a:t>
            </a:r>
            <a:r>
              <a:rPr lang="en-US" b="1" i="1" dirty="0">
                <a:solidFill>
                  <a:schemeClr val="accent6">
                    <a:lumMod val="75000"/>
                  </a:schemeClr>
                </a:solidFill>
                <a:cs typeface="Calibri"/>
              </a:rPr>
              <a:t>COMPLETE</a:t>
            </a:r>
            <a:endParaRPr lang="en-US" b="1" i="1" dirty="0">
              <a:solidFill>
                <a:schemeClr val="accent6">
                  <a:lumMod val="75000"/>
                </a:schemeClr>
              </a:solidFill>
              <a:highlight>
                <a:srgbClr val="FFFF00"/>
              </a:highlight>
              <a:cs typeface="Calibri"/>
            </a:endParaRPr>
          </a:p>
          <a:p>
            <a:pPr marL="342900" indent="-342900" algn="l">
              <a:lnSpc>
                <a:spcPct val="150000"/>
              </a:lnSpc>
              <a:spcBef>
                <a:spcPts val="0"/>
              </a:spcBef>
              <a:buFont typeface="Wingdings" panose="05000000000000000000" pitchFamily="2" charset="2"/>
              <a:buChar char="Ø"/>
            </a:pPr>
            <a:endParaRPr lang="en-US" dirty="0">
              <a:cs typeface="Calibri"/>
            </a:endParaRPr>
          </a:p>
        </p:txBody>
      </p:sp>
      <p:pic>
        <p:nvPicPr>
          <p:cNvPr id="1026" name="Picture 2">
            <a:extLst>
              <a:ext uri="{FF2B5EF4-FFF2-40B4-BE49-F238E27FC236}">
                <a16:creationId xmlns:a16="http://schemas.microsoft.com/office/drawing/2014/main" id="{5EE37A46-2558-4832-B3A4-B5BCD43B5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90" y="4310694"/>
            <a:ext cx="2751338" cy="2067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D50BE0-DDCC-8848-878D-7D56537875AD}"/>
              </a:ext>
            </a:extLst>
          </p:cNvPr>
          <p:cNvPicPr>
            <a:picLocks noChangeAspect="1"/>
          </p:cNvPicPr>
          <p:nvPr/>
        </p:nvPicPr>
        <p:blipFill>
          <a:blip r:embed="rId3"/>
          <a:stretch>
            <a:fillRect/>
          </a:stretch>
        </p:blipFill>
        <p:spPr>
          <a:xfrm>
            <a:off x="3072081" y="4310693"/>
            <a:ext cx="2751338" cy="2067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Date Placeholder 14">
            <a:extLst>
              <a:ext uri="{FF2B5EF4-FFF2-40B4-BE49-F238E27FC236}">
                <a16:creationId xmlns:a16="http://schemas.microsoft.com/office/drawing/2014/main" id="{93813658-D2BE-4017-9C3A-83A6B014E425}"/>
              </a:ext>
            </a:extLst>
          </p:cNvPr>
          <p:cNvSpPr>
            <a:spLocks noGrp="1"/>
          </p:cNvSpPr>
          <p:nvPr>
            <p:ph type="dt" sz="half" idx="10"/>
          </p:nvPr>
        </p:nvSpPr>
        <p:spPr/>
        <p:txBody>
          <a:bodyPr/>
          <a:lstStyle/>
          <a:p>
            <a:r>
              <a:rPr lang="en-US" dirty="0">
                <a:solidFill>
                  <a:schemeClr val="tx1"/>
                </a:solidFill>
              </a:rPr>
              <a:t>10/16/2021</a:t>
            </a:r>
          </a:p>
        </p:txBody>
      </p:sp>
      <p:sp>
        <p:nvSpPr>
          <p:cNvPr id="16" name="Slide Number Placeholder 15">
            <a:extLst>
              <a:ext uri="{FF2B5EF4-FFF2-40B4-BE49-F238E27FC236}">
                <a16:creationId xmlns:a16="http://schemas.microsoft.com/office/drawing/2014/main" id="{30A70EB8-67F4-4D31-8258-B251A9A453FB}"/>
              </a:ext>
            </a:extLst>
          </p:cNvPr>
          <p:cNvSpPr>
            <a:spLocks noGrp="1"/>
          </p:cNvSpPr>
          <p:nvPr>
            <p:ph type="sldNum" sz="quarter" idx="12"/>
          </p:nvPr>
        </p:nvSpPr>
        <p:spPr/>
        <p:txBody>
          <a:bodyPr/>
          <a:lstStyle/>
          <a:p>
            <a:r>
              <a:rPr lang="en-US" dirty="0">
                <a:solidFill>
                  <a:schemeClr val="tx1"/>
                </a:solidFill>
              </a:rPr>
              <a:t>5</a:t>
            </a:r>
          </a:p>
        </p:txBody>
      </p:sp>
      <p:sp>
        <p:nvSpPr>
          <p:cNvPr id="12" name="Footer Placeholder 11">
            <a:extLst>
              <a:ext uri="{FF2B5EF4-FFF2-40B4-BE49-F238E27FC236}">
                <a16:creationId xmlns:a16="http://schemas.microsoft.com/office/drawing/2014/main" id="{2881641A-F051-42E3-A88A-D9E597C04006}"/>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7" name="Picture 16">
            <a:extLst>
              <a:ext uri="{FF2B5EF4-FFF2-40B4-BE49-F238E27FC236}">
                <a16:creationId xmlns:a16="http://schemas.microsoft.com/office/drawing/2014/main" id="{6C7A2F80-3ADD-41D1-AE6A-A69F8ED4B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pic>
        <p:nvPicPr>
          <p:cNvPr id="11" name="Picture 10">
            <a:extLst>
              <a:ext uri="{FF2B5EF4-FFF2-40B4-BE49-F238E27FC236}">
                <a16:creationId xmlns:a16="http://schemas.microsoft.com/office/drawing/2014/main" id="{C3BDC61B-D320-453E-84F7-01A709EE8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250" y="4307991"/>
            <a:ext cx="2757070" cy="2067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580DBE5B-417E-4BC2-A1E8-6F107C85F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799" y="4307992"/>
            <a:ext cx="2757071" cy="2067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4560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Skeet House 4</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5000"/>
              </a:lnSpc>
              <a:spcBef>
                <a:spcPts val="0"/>
              </a:spcBef>
              <a:buFont typeface="Wingdings" panose="05000000000000000000" pitchFamily="2" charset="2"/>
              <a:buChar char="Ø"/>
            </a:pPr>
            <a:r>
              <a:rPr lang="en-US" dirty="0"/>
              <a:t>Corner support and 2</a:t>
            </a:r>
            <a:r>
              <a:rPr lang="en-US" baseline="30000" dirty="0"/>
              <a:t>nd</a:t>
            </a:r>
            <a:r>
              <a:rPr lang="en-US" dirty="0"/>
              <a:t> floor’s joists eaten by termites – also has water intrusion</a:t>
            </a:r>
          </a:p>
          <a:p>
            <a:pPr marL="342900" indent="-342900" algn="l">
              <a:lnSpc>
                <a:spcPct val="125000"/>
              </a:lnSpc>
              <a:spcBef>
                <a:spcPts val="0"/>
              </a:spcBef>
              <a:buFont typeface="Wingdings" panose="05000000000000000000" pitchFamily="2" charset="2"/>
              <a:buChar char="Ø"/>
            </a:pPr>
            <a:r>
              <a:rPr lang="en-US" dirty="0">
                <a:cs typeface="Calibri"/>
              </a:rPr>
              <a:t>MCBQ facilities surveyed the house – QSC emphatic, don’t condemn house</a:t>
            </a:r>
          </a:p>
          <a:p>
            <a:pPr marL="800100" lvl="1" algn="l">
              <a:lnSpc>
                <a:spcPct val="125000"/>
              </a:lnSpc>
              <a:spcBef>
                <a:spcPts val="0"/>
              </a:spcBef>
              <a:buFont typeface="Wingdings" panose="05000000000000000000" pitchFamily="2" charset="2"/>
              <a:buChar char="Ø"/>
            </a:pPr>
            <a:r>
              <a:rPr lang="en-US" dirty="0">
                <a:cs typeface="Calibri"/>
              </a:rPr>
              <a:t> Facilities highly suggested self-help</a:t>
            </a:r>
          </a:p>
          <a:p>
            <a:pPr algn="l">
              <a:lnSpc>
                <a:spcPct val="100000"/>
              </a:lnSpc>
              <a:spcBef>
                <a:spcPts val="0"/>
              </a:spcBef>
              <a:buFont typeface="Wingdings" panose="05000000000000000000" pitchFamily="2" charset="2"/>
              <a:buChar char="Ø"/>
            </a:pPr>
            <a:r>
              <a:rPr lang="en-US" dirty="0">
                <a:cs typeface="Calibri"/>
              </a:rPr>
              <a:t> UPDATE – House may be condemned and torn down unless we commit substantial funds to rebuild – </a:t>
            </a:r>
            <a:r>
              <a:rPr lang="en-US" dirty="0">
                <a:highlight>
                  <a:srgbClr val="FFFF00"/>
                </a:highlight>
                <a:cs typeface="Calibri"/>
              </a:rPr>
              <a:t>Repair estimate up to $9,500 – will initiate repairs fall 2021 </a:t>
            </a:r>
          </a:p>
          <a:p>
            <a:pPr algn="l">
              <a:lnSpc>
                <a:spcPct val="150000"/>
              </a:lnSpc>
              <a:spcBef>
                <a:spcPts val="0"/>
              </a:spcBef>
            </a:pPr>
            <a:endParaRPr lang="en-US" dirty="0">
              <a:cs typeface="Calibri"/>
            </a:endParaRPr>
          </a:p>
        </p:txBody>
      </p:sp>
      <p:pic>
        <p:nvPicPr>
          <p:cNvPr id="2050" name="Picture 2">
            <a:extLst>
              <a:ext uri="{FF2B5EF4-FFF2-40B4-BE49-F238E27FC236}">
                <a16:creationId xmlns:a16="http://schemas.microsoft.com/office/drawing/2014/main" id="{C790BB55-3167-4195-B2DF-D6AD9B845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194" y="3504953"/>
            <a:ext cx="3801863" cy="2851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1C12D9D-396E-4F6B-87D4-276FB437E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944" y="3552701"/>
            <a:ext cx="3738199" cy="2803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Date Placeholder 10">
            <a:extLst>
              <a:ext uri="{FF2B5EF4-FFF2-40B4-BE49-F238E27FC236}">
                <a16:creationId xmlns:a16="http://schemas.microsoft.com/office/drawing/2014/main" id="{E82812AD-E7D9-4F97-B412-6FB88814D873}"/>
              </a:ext>
            </a:extLst>
          </p:cNvPr>
          <p:cNvSpPr>
            <a:spLocks noGrp="1"/>
          </p:cNvSpPr>
          <p:nvPr>
            <p:ph type="dt" sz="half" idx="10"/>
          </p:nvPr>
        </p:nvSpPr>
        <p:spPr/>
        <p:txBody>
          <a:bodyPr/>
          <a:lstStyle/>
          <a:p>
            <a:r>
              <a:rPr lang="en-US" dirty="0">
                <a:solidFill>
                  <a:schemeClr val="tx1"/>
                </a:solidFill>
              </a:rPr>
              <a:t>10/16/2021</a:t>
            </a:r>
          </a:p>
        </p:txBody>
      </p:sp>
      <p:sp>
        <p:nvSpPr>
          <p:cNvPr id="12" name="Slide Number Placeholder 11">
            <a:extLst>
              <a:ext uri="{FF2B5EF4-FFF2-40B4-BE49-F238E27FC236}">
                <a16:creationId xmlns:a16="http://schemas.microsoft.com/office/drawing/2014/main" id="{854270AF-1DFD-4C4B-9E74-3414DB4AF1C5}"/>
              </a:ext>
            </a:extLst>
          </p:cNvPr>
          <p:cNvSpPr>
            <a:spLocks noGrp="1"/>
          </p:cNvSpPr>
          <p:nvPr>
            <p:ph type="sldNum" sz="quarter" idx="12"/>
          </p:nvPr>
        </p:nvSpPr>
        <p:spPr/>
        <p:txBody>
          <a:bodyPr/>
          <a:lstStyle/>
          <a:p>
            <a:r>
              <a:rPr lang="en-US" dirty="0">
                <a:solidFill>
                  <a:schemeClr val="tx1"/>
                </a:solidFill>
              </a:rPr>
              <a:t>6</a:t>
            </a:r>
          </a:p>
        </p:txBody>
      </p:sp>
      <p:sp>
        <p:nvSpPr>
          <p:cNvPr id="3" name="Footer Placeholder 2">
            <a:extLst>
              <a:ext uri="{FF2B5EF4-FFF2-40B4-BE49-F238E27FC236}">
                <a16:creationId xmlns:a16="http://schemas.microsoft.com/office/drawing/2014/main" id="{B1151B30-41A7-4DF5-9381-819B073F6AB0}"/>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pic>
        <p:nvPicPr>
          <p:cNvPr id="13" name="Picture 12">
            <a:extLst>
              <a:ext uri="{FF2B5EF4-FFF2-40B4-BE49-F238E27FC236}">
                <a16:creationId xmlns:a16="http://schemas.microsoft.com/office/drawing/2014/main" id="{DA19F964-B8EA-4D13-B32C-CCFFF6E1B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44373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Operations &amp; Board Activities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10/16/2021</a:t>
            </a:r>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Quantico Shooting Club</a:t>
            </a: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rPr>
              <a:t>7</a:t>
            </a:r>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393895" y="1066588"/>
            <a:ext cx="11426397"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Wingdings" panose="05000000000000000000" pitchFamily="2" charset="2"/>
              <a:buChar char="Ø"/>
            </a:pPr>
            <a:r>
              <a:rPr lang="en-US" dirty="0"/>
              <a:t>Some of the completed activities for the year:</a:t>
            </a:r>
          </a:p>
        </p:txBody>
      </p:sp>
      <p:pic>
        <p:nvPicPr>
          <p:cNvPr id="10" name="Picture 9">
            <a:extLst>
              <a:ext uri="{FF2B5EF4-FFF2-40B4-BE49-F238E27FC236}">
                <a16:creationId xmlns:a16="http://schemas.microsoft.com/office/drawing/2014/main" id="{E155D310-6006-4D1B-BC89-147F7B400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graphicFrame>
        <p:nvGraphicFramePr>
          <p:cNvPr id="11" name="Table 6">
            <a:extLst>
              <a:ext uri="{FF2B5EF4-FFF2-40B4-BE49-F238E27FC236}">
                <a16:creationId xmlns:a16="http://schemas.microsoft.com/office/drawing/2014/main" id="{FFC57F64-82D0-4580-8E3B-332A9AC04367}"/>
              </a:ext>
            </a:extLst>
          </p:cNvPr>
          <p:cNvGraphicFramePr>
            <a:graphicFrameLocks noGrp="1"/>
          </p:cNvGraphicFramePr>
          <p:nvPr>
            <p:extLst>
              <p:ext uri="{D42A27DB-BD31-4B8C-83A1-F6EECF244321}">
                <p14:modId xmlns:p14="http://schemas.microsoft.com/office/powerpoint/2010/main" val="3656619954"/>
              </p:ext>
            </p:extLst>
          </p:nvPr>
        </p:nvGraphicFramePr>
        <p:xfrm>
          <a:off x="471955" y="1557577"/>
          <a:ext cx="11426397" cy="4668520"/>
        </p:xfrm>
        <a:graphic>
          <a:graphicData uri="http://schemas.openxmlformats.org/drawingml/2006/table">
            <a:tbl>
              <a:tblPr firstRow="1" bandRow="1">
                <a:tableStyleId>{5C22544A-7EE6-4342-B048-85BDC9FD1C3A}</a:tableStyleId>
              </a:tblPr>
              <a:tblGrid>
                <a:gridCol w="3808799">
                  <a:extLst>
                    <a:ext uri="{9D8B030D-6E8A-4147-A177-3AD203B41FA5}">
                      <a16:colId xmlns:a16="http://schemas.microsoft.com/office/drawing/2014/main" val="3786268272"/>
                    </a:ext>
                  </a:extLst>
                </a:gridCol>
                <a:gridCol w="3808799">
                  <a:extLst>
                    <a:ext uri="{9D8B030D-6E8A-4147-A177-3AD203B41FA5}">
                      <a16:colId xmlns:a16="http://schemas.microsoft.com/office/drawing/2014/main" val="2182272508"/>
                    </a:ext>
                  </a:extLst>
                </a:gridCol>
                <a:gridCol w="3808799">
                  <a:extLst>
                    <a:ext uri="{9D8B030D-6E8A-4147-A177-3AD203B41FA5}">
                      <a16:colId xmlns:a16="http://schemas.microsoft.com/office/drawing/2014/main" val="3535208670"/>
                    </a:ext>
                  </a:extLst>
                </a:gridCol>
              </a:tblGrid>
              <a:tr h="370840">
                <a:tc gridSpan="3">
                  <a:txBody>
                    <a:bodyPr/>
                    <a:lstStyle/>
                    <a:p>
                      <a:pPr algn="ctr"/>
                      <a:r>
                        <a:rPr lang="en-US" dirty="0"/>
                        <a:t>OLD BUSINESS OPERATIONS &amp; BOARD PROJECTS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56933032"/>
                  </a:ext>
                </a:extLst>
              </a:tr>
              <a:tr h="370840">
                <a:tc>
                  <a:txBody>
                    <a:bodyPr/>
                    <a:lstStyle/>
                    <a:p>
                      <a:pPr marL="285750" indent="-285750">
                        <a:buFont typeface="Wingdings" panose="05000000000000000000" pitchFamily="2" charset="2"/>
                        <a:buChar char="Ø"/>
                      </a:pPr>
                      <a:r>
                        <a:rPr lang="en-US" sz="1600" dirty="0"/>
                        <a:t>Int. Bunker Controller back to </a:t>
                      </a:r>
                      <a:r>
                        <a:rPr lang="en-US" sz="1600" dirty="0" err="1"/>
                        <a:t>DueMatic</a:t>
                      </a:r>
                      <a:r>
                        <a:rPr lang="en-US" sz="1600" dirty="0"/>
                        <a:t> - LCD Display Bad – Under Warranty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Reinvested ~ 50% of match revenue in  USPSA, SC, PRS Rimfire / Centerfire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Bi-weekly Recreational Shoot for WTBN</a:t>
                      </a:r>
                      <a:endParaRPr lang="en-US" sz="1600" dirty="0">
                        <a:highlight>
                          <a:srgbClr val="FFFF00"/>
                        </a:highlight>
                      </a:endParaRPr>
                    </a:p>
                  </a:txBody>
                  <a:tcPr/>
                </a:tc>
                <a:extLst>
                  <a:ext uri="{0D108BD9-81ED-4DB2-BD59-A6C34878D82A}">
                    <a16:rowId xmlns:a16="http://schemas.microsoft.com/office/drawing/2014/main" val="42353420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Continued legacy matches &amp; added more rifle matches to the calendar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Began dissimilar targeting on R4 on 1,000y days when possible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Began a video project to develop a social media friendly QSC video</a:t>
                      </a:r>
                    </a:p>
                  </a:txBody>
                  <a:tcPr/>
                </a:tc>
                <a:extLst>
                  <a:ext uri="{0D108BD9-81ED-4DB2-BD59-A6C34878D82A}">
                    <a16:rowId xmlns:a16="http://schemas.microsoft.com/office/drawing/2014/main" val="63624080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Began a Website project to update the site to a friendlier format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Began planning the refurb of the clubhouse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dirty="0"/>
                        <a:t>Began a search for a membership management software solution</a:t>
                      </a:r>
                      <a:r>
                        <a:rPr lang="en-US" sz="1600" strike="noStrike" dirty="0"/>
                        <a:t> - </a:t>
                      </a:r>
                      <a:r>
                        <a:rPr lang="en-US" sz="1600" b="1" i="1" strike="noStrike" dirty="0">
                          <a:solidFill>
                            <a:schemeClr val="accent6">
                              <a:lumMod val="75000"/>
                            </a:schemeClr>
                          </a:solidFill>
                        </a:rPr>
                        <a:t>OBE</a:t>
                      </a:r>
                      <a:endParaRPr lang="en-US" sz="1600" b="1" i="1" strike="sngStrike" dirty="0">
                        <a:solidFill>
                          <a:schemeClr val="accent6">
                            <a:lumMod val="75000"/>
                          </a:schemeClr>
                        </a:solidFill>
                      </a:endParaRPr>
                    </a:p>
                  </a:txBody>
                  <a:tcPr/>
                </a:tc>
                <a:extLst>
                  <a:ext uri="{0D108BD9-81ED-4DB2-BD59-A6C34878D82A}">
                    <a16:rowId xmlns:a16="http://schemas.microsoft.com/office/drawing/2014/main" val="352120038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Purchased a mini-split HVAC system for the clubhouse to replace the window A/C unit ($1,400)</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Assessed the Shotgun Field Barrier Fences – Power washed</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indent="-285750">
                        <a:buFont typeface="Wingdings" panose="05000000000000000000" pitchFamily="2" charset="2"/>
                        <a:buChar char="Ø"/>
                      </a:pPr>
                      <a:r>
                        <a:rPr lang="en-US" sz="1600" strike="sngStrike" baseline="0" dirty="0"/>
                        <a:t>Completed the last of the IT upgrades for the clubhouse with new printers and UPS systems</a:t>
                      </a:r>
                      <a:r>
                        <a:rPr lang="en-US" sz="1600" strike="noStrike" baseline="0" dirty="0"/>
                        <a:t> </a:t>
                      </a:r>
                      <a:r>
                        <a:rPr lang="en-US" sz="1600" dirty="0"/>
                        <a:t>- </a:t>
                      </a:r>
                      <a:r>
                        <a:rPr lang="en-US" sz="1600" b="1" i="1" dirty="0">
                          <a:solidFill>
                            <a:schemeClr val="accent6">
                              <a:lumMod val="75000"/>
                            </a:schemeClr>
                          </a:solidFill>
                        </a:rPr>
                        <a:t>COMPLETE</a:t>
                      </a:r>
                    </a:p>
                  </a:txBody>
                  <a:tcPr/>
                </a:tc>
                <a:extLst>
                  <a:ext uri="{0D108BD9-81ED-4DB2-BD59-A6C34878D82A}">
                    <a16:rowId xmlns:a16="http://schemas.microsoft.com/office/drawing/2014/main" val="68235831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Authorized $2,000 to fix the </a:t>
                      </a:r>
                      <a:r>
                        <a:rPr lang="en-US" sz="1600" strike="sngStrike" baseline="0" dirty="0" err="1"/>
                        <a:t>CiviCRM</a:t>
                      </a:r>
                      <a:r>
                        <a:rPr lang="en-US" sz="1600" strike="sngStrike" baseline="0" dirty="0"/>
                        <a:t> database</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Power washed outdoor items: Picnic tables, shotgun racks, etc.</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Power washed the clubhouse exterior to remove mold/grime</a:t>
                      </a:r>
                      <a:r>
                        <a:rPr lang="en-US" sz="1600" strike="noStrike" baseline="0" dirty="0"/>
                        <a:t> </a:t>
                      </a:r>
                      <a:r>
                        <a:rPr lang="en-US" sz="1600" dirty="0"/>
                        <a:t>- </a:t>
                      </a:r>
                      <a:r>
                        <a:rPr lang="en-US" sz="1600" b="1" i="1" dirty="0">
                          <a:solidFill>
                            <a:schemeClr val="accent6">
                              <a:lumMod val="75000"/>
                            </a:schemeClr>
                          </a:solidFill>
                        </a:rPr>
                        <a:t>COMPLETE</a:t>
                      </a:r>
                    </a:p>
                  </a:txBody>
                  <a:tcPr/>
                </a:tc>
                <a:extLst>
                  <a:ext uri="{0D108BD9-81ED-4DB2-BD59-A6C34878D82A}">
                    <a16:rowId xmlns:a16="http://schemas.microsoft.com/office/drawing/2014/main" val="998556676"/>
                  </a:ext>
                </a:extLst>
              </a:tr>
              <a:tr h="370840">
                <a:tc>
                  <a:txBody>
                    <a:bodyPr/>
                    <a:lstStyle/>
                    <a:p>
                      <a:pPr marL="285750" indent="-285750">
                        <a:buFont typeface="Wingdings" panose="05000000000000000000" pitchFamily="2" charset="2"/>
                        <a:buChar char="Ø"/>
                      </a:pPr>
                      <a:r>
                        <a:rPr lang="en-US" sz="1600" strike="sngStrike" baseline="0" dirty="0"/>
                        <a:t>Ordered and received new RSO T-Shirts </a:t>
                      </a:r>
                      <a:r>
                        <a:rPr lang="en-US" sz="1600" dirty="0"/>
                        <a:t>- </a:t>
                      </a:r>
                      <a:r>
                        <a:rPr lang="en-US" sz="1600" b="1" dirty="0">
                          <a:solidFill>
                            <a:schemeClr val="accent6">
                              <a:lumMod val="75000"/>
                            </a:schemeClr>
                          </a:solidFill>
                        </a:rPr>
                        <a:t>COMPETE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Ran 3 new 20Amp electrical lines in the clubhouse to lessen loads</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Received Insurance Renewal &amp; Annual MCBQ Recert to Operate</a:t>
                      </a:r>
                      <a:r>
                        <a:rPr lang="en-US" sz="1600" strike="noStrike" baseline="0" dirty="0"/>
                        <a:t> </a:t>
                      </a:r>
                      <a:r>
                        <a:rPr lang="en-US" sz="1600" dirty="0"/>
                        <a:t>- </a:t>
                      </a:r>
                      <a:r>
                        <a:rPr lang="en-US" sz="1600" b="1" i="1" dirty="0">
                          <a:solidFill>
                            <a:schemeClr val="accent6">
                              <a:lumMod val="75000"/>
                            </a:schemeClr>
                          </a:solidFill>
                        </a:rPr>
                        <a:t>COMPLETE</a:t>
                      </a:r>
                    </a:p>
                  </a:txBody>
                  <a:tcPr/>
                </a:tc>
                <a:extLst>
                  <a:ext uri="{0D108BD9-81ED-4DB2-BD59-A6C34878D82A}">
                    <a16:rowId xmlns:a16="http://schemas.microsoft.com/office/drawing/2014/main" val="1410690179"/>
                  </a:ext>
                </a:extLst>
              </a:tr>
              <a:tr h="370840">
                <a:tc>
                  <a:txBody>
                    <a:bodyPr/>
                    <a:lstStyle/>
                    <a:p>
                      <a:pPr marL="285750" indent="-285750">
                        <a:buFont typeface="Wingdings" panose="05000000000000000000" pitchFamily="2" charset="2"/>
                        <a:buChar char="Ø"/>
                      </a:pPr>
                      <a:r>
                        <a:rPr lang="en-US" sz="1600" strike="sngStrike" baseline="0" dirty="0"/>
                        <a:t>Purchased additional canopies for USPSA and SC</a:t>
                      </a:r>
                      <a:r>
                        <a:rPr lang="en-US" sz="1600" strike="noStrike" baseline="0" dirty="0"/>
                        <a:t> </a:t>
                      </a:r>
                      <a:r>
                        <a:rPr lang="en-US" sz="1600" dirty="0"/>
                        <a:t>- </a:t>
                      </a:r>
                      <a:r>
                        <a:rPr lang="en-US" sz="16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strike="sngStrike" baseline="0" dirty="0"/>
                        <a:t>Purchased 4 canopies for Shotgun</a:t>
                      </a:r>
                      <a:r>
                        <a:rPr lang="en-US" sz="1600" strike="noStrike" baseline="0" dirty="0"/>
                        <a:t> </a:t>
                      </a:r>
                      <a:r>
                        <a:rPr lang="en-US" sz="1600" strike="sngStrike" baseline="0" dirty="0"/>
                        <a:t>- </a:t>
                      </a:r>
                      <a:r>
                        <a:rPr lang="en-US" sz="1600" b="1" i="1" dirty="0">
                          <a:solidFill>
                            <a:schemeClr val="accent6">
                              <a:lumMod val="75000"/>
                            </a:schemeClr>
                          </a:solidFill>
                        </a:rPr>
                        <a:t>COMPLETE</a:t>
                      </a:r>
                    </a:p>
                  </a:txBody>
                  <a:tcPr/>
                </a:tc>
                <a:tc>
                  <a:txBody>
                    <a:bodyPr/>
                    <a:lstStyle/>
                    <a:p>
                      <a:pPr marL="285750" indent="-285750">
                        <a:buFont typeface="Wingdings" panose="05000000000000000000" pitchFamily="2" charset="2"/>
                        <a:buChar char="Ø"/>
                      </a:pPr>
                      <a:r>
                        <a:rPr lang="en-US" sz="1600" strike="sngStrike" baseline="0" dirty="0"/>
                        <a:t>Ordered new shotgun Pickles, cords and spares for the pickles</a:t>
                      </a:r>
                      <a:r>
                        <a:rPr lang="en-US" sz="1600" strike="noStrike" baseline="0" dirty="0"/>
                        <a:t> </a:t>
                      </a:r>
                      <a:r>
                        <a:rPr lang="en-US" sz="1600" dirty="0"/>
                        <a:t>- </a:t>
                      </a:r>
                      <a:r>
                        <a:rPr lang="en-US" sz="1600" b="1" i="1" dirty="0">
                          <a:solidFill>
                            <a:schemeClr val="accent6">
                              <a:lumMod val="75000"/>
                            </a:schemeClr>
                          </a:solidFill>
                        </a:rPr>
                        <a:t>COMPLETE</a:t>
                      </a:r>
                    </a:p>
                  </a:txBody>
                  <a:tcPr/>
                </a:tc>
                <a:extLst>
                  <a:ext uri="{0D108BD9-81ED-4DB2-BD59-A6C34878D82A}">
                    <a16:rowId xmlns:a16="http://schemas.microsoft.com/office/drawing/2014/main" val="2922875795"/>
                  </a:ext>
                </a:extLst>
              </a:tr>
            </a:tbl>
          </a:graphicData>
        </a:graphic>
      </p:graphicFrame>
    </p:spTree>
    <p:extLst>
      <p:ext uri="{BB962C8B-B14F-4D97-AF65-F5344CB8AC3E}">
        <p14:creationId xmlns:p14="http://schemas.microsoft.com/office/powerpoint/2010/main" val="125911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26B8-A459-4B8F-8EF9-F8852125F37D}"/>
              </a:ext>
            </a:extLst>
          </p:cNvPr>
          <p:cNvSpPr>
            <a:spLocks noGrp="1"/>
          </p:cNvSpPr>
          <p:nvPr>
            <p:ph type="ctrTitle"/>
          </p:nvPr>
        </p:nvSpPr>
        <p:spPr>
          <a:xfrm>
            <a:off x="367989" y="152207"/>
            <a:ext cx="11452303" cy="840252"/>
          </a:xfrm>
        </p:spPr>
        <p:txBody>
          <a:bodyPr anchor="ctr">
            <a:normAutofit/>
          </a:bodyPr>
          <a:lstStyle/>
          <a:p>
            <a:pPr algn="r"/>
            <a:r>
              <a:rPr lang="en-US" sz="3600" i="1" dirty="0">
                <a:latin typeface="+mn-lt"/>
              </a:rPr>
              <a:t>Old Business – Operations &amp; Board Activities</a:t>
            </a:r>
          </a:p>
        </p:txBody>
      </p:sp>
      <p:sp>
        <p:nvSpPr>
          <p:cNvPr id="4" name="Date Placeholder 3">
            <a:extLst>
              <a:ext uri="{FF2B5EF4-FFF2-40B4-BE49-F238E27FC236}">
                <a16:creationId xmlns:a16="http://schemas.microsoft.com/office/drawing/2014/main" id="{07294225-1B89-44C4-8DB8-A7152593F8C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Date Placeholder 3">
            <a:extLst>
              <a:ext uri="{FF2B5EF4-FFF2-40B4-BE49-F238E27FC236}">
                <a16:creationId xmlns:a16="http://schemas.microsoft.com/office/drawing/2014/main" id="{32A61595-55DE-4FA3-B2AF-0131DF394781}"/>
              </a:ext>
            </a:extLst>
          </p:cNvPr>
          <p:cNvSpPr txBox="1">
            <a:spLocks/>
          </p:cNvSpPr>
          <p:nvPr/>
        </p:nvSpPr>
        <p:spPr>
          <a:xfrm>
            <a:off x="4722540" y="63639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cs typeface="Calibri"/>
            </a:endParaRPr>
          </a:p>
        </p:txBody>
      </p:sp>
      <p:sp>
        <p:nvSpPr>
          <p:cNvPr id="6" name="Date Placeholder 3">
            <a:extLst>
              <a:ext uri="{FF2B5EF4-FFF2-40B4-BE49-F238E27FC236}">
                <a16:creationId xmlns:a16="http://schemas.microsoft.com/office/drawing/2014/main" id="{52D191B0-5EE7-4999-8294-71EC7F393AE6}"/>
              </a:ext>
            </a:extLst>
          </p:cNvPr>
          <p:cNvSpPr txBox="1">
            <a:spLocks/>
          </p:cNvSpPr>
          <p:nvPr/>
        </p:nvSpPr>
        <p:spPr>
          <a:xfrm>
            <a:off x="10654991" y="6378497"/>
            <a:ext cx="70066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sp>
        <p:nvSpPr>
          <p:cNvPr id="9" name="Text Placeholder 2">
            <a:extLst>
              <a:ext uri="{FF2B5EF4-FFF2-40B4-BE49-F238E27FC236}">
                <a16:creationId xmlns:a16="http://schemas.microsoft.com/office/drawing/2014/main" id="{1971644A-298A-4704-A4FF-10A70B469327}"/>
              </a:ext>
            </a:extLst>
          </p:cNvPr>
          <p:cNvSpPr txBox="1">
            <a:spLocks/>
          </p:cNvSpPr>
          <p:nvPr/>
        </p:nvSpPr>
        <p:spPr>
          <a:xfrm>
            <a:off x="109224" y="1058411"/>
            <a:ext cx="11786310" cy="5110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dirty="0" err="1"/>
              <a:t>Con’t</a:t>
            </a:r>
            <a:r>
              <a:rPr lang="en-US" dirty="0"/>
              <a:t>:</a:t>
            </a:r>
          </a:p>
        </p:txBody>
      </p:sp>
      <p:graphicFrame>
        <p:nvGraphicFramePr>
          <p:cNvPr id="3" name="Table 6">
            <a:extLst>
              <a:ext uri="{FF2B5EF4-FFF2-40B4-BE49-F238E27FC236}">
                <a16:creationId xmlns:a16="http://schemas.microsoft.com/office/drawing/2014/main" id="{3BE25F23-0122-4918-A7D8-8A2DD038410A}"/>
              </a:ext>
            </a:extLst>
          </p:cNvPr>
          <p:cNvGraphicFramePr>
            <a:graphicFrameLocks noGrp="1"/>
          </p:cNvGraphicFramePr>
          <p:nvPr>
            <p:extLst>
              <p:ext uri="{D42A27DB-BD31-4B8C-83A1-F6EECF244321}">
                <p14:modId xmlns:p14="http://schemas.microsoft.com/office/powerpoint/2010/main" val="2116794045"/>
              </p:ext>
            </p:extLst>
          </p:nvPr>
        </p:nvGraphicFramePr>
        <p:xfrm>
          <a:off x="295564" y="1557577"/>
          <a:ext cx="11602788" cy="1925320"/>
        </p:xfrm>
        <a:graphic>
          <a:graphicData uri="http://schemas.openxmlformats.org/drawingml/2006/table">
            <a:tbl>
              <a:tblPr firstRow="1" bandRow="1">
                <a:tableStyleId>{5C22544A-7EE6-4342-B048-85BDC9FD1C3A}</a:tableStyleId>
              </a:tblPr>
              <a:tblGrid>
                <a:gridCol w="3867596">
                  <a:extLst>
                    <a:ext uri="{9D8B030D-6E8A-4147-A177-3AD203B41FA5}">
                      <a16:colId xmlns:a16="http://schemas.microsoft.com/office/drawing/2014/main" val="3786268272"/>
                    </a:ext>
                  </a:extLst>
                </a:gridCol>
                <a:gridCol w="3867596">
                  <a:extLst>
                    <a:ext uri="{9D8B030D-6E8A-4147-A177-3AD203B41FA5}">
                      <a16:colId xmlns:a16="http://schemas.microsoft.com/office/drawing/2014/main" val="2182272508"/>
                    </a:ext>
                  </a:extLst>
                </a:gridCol>
                <a:gridCol w="3867596">
                  <a:extLst>
                    <a:ext uri="{9D8B030D-6E8A-4147-A177-3AD203B41FA5}">
                      <a16:colId xmlns:a16="http://schemas.microsoft.com/office/drawing/2014/main" val="3535208670"/>
                    </a:ext>
                  </a:extLst>
                </a:gridCol>
              </a:tblGrid>
              <a:tr h="370840">
                <a:tc gridSpan="3">
                  <a:txBody>
                    <a:bodyPr/>
                    <a:lstStyle/>
                    <a:p>
                      <a:pPr algn="ctr"/>
                      <a:r>
                        <a:rPr lang="en-US" dirty="0"/>
                        <a:t>OLD BUSINESS OPERATIONS &amp; BOARD PROJECTS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5693303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strike="sngStrike" baseline="0" dirty="0"/>
                        <a:t>Cleaned / rearranged the shotgun trailer and bought a new clay cart</a:t>
                      </a:r>
                      <a:r>
                        <a:rPr lang="en-US" sz="1800" strike="noStrike" baseline="0" dirty="0"/>
                        <a:t> </a:t>
                      </a:r>
                      <a:r>
                        <a:rPr lang="en-US" sz="1800" dirty="0"/>
                        <a:t>- </a:t>
                      </a:r>
                      <a:r>
                        <a:rPr lang="en-US" sz="1800" b="1" i="1"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strike="sngStrike" baseline="0" dirty="0"/>
                        <a:t>Scheduled water line replacement for the clubhouse </a:t>
                      </a:r>
                      <a:r>
                        <a:rPr lang="en-US" sz="1800" strike="noStrike" baseline="0" dirty="0"/>
                        <a:t> – </a:t>
                      </a:r>
                      <a:r>
                        <a:rPr lang="en-US" sz="1800" b="1" i="1" strike="noStrike" baseline="0" dirty="0">
                          <a:solidFill>
                            <a:schemeClr val="accent6">
                              <a:lumMod val="75000"/>
                            </a:schemeClr>
                          </a:solidFill>
                        </a:rPr>
                        <a:t>COMPLETE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strike="sngStrike" baseline="0" dirty="0"/>
                        <a:t>Working no cost repairs to the skeet houses</a:t>
                      </a:r>
                      <a:r>
                        <a:rPr lang="en-US" sz="1800" strike="noStrike" baseline="0" dirty="0"/>
                        <a:t> – </a:t>
                      </a:r>
                      <a:r>
                        <a:rPr lang="en-US" sz="1800" strike="noStrike" baseline="0" dirty="0">
                          <a:highlight>
                            <a:srgbClr val="FFFF00"/>
                          </a:highlight>
                        </a:rPr>
                        <a:t>DOA</a:t>
                      </a:r>
                    </a:p>
                  </a:txBody>
                  <a:tcPr/>
                </a:tc>
                <a:extLst>
                  <a:ext uri="{0D108BD9-81ED-4DB2-BD59-A6C34878D82A}">
                    <a16:rowId xmlns:a16="http://schemas.microsoft.com/office/drawing/2014/main" val="329632980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strike="sngStrike" baseline="0" dirty="0"/>
                        <a:t>Scheduled roof repairs for the Int. Bunker</a:t>
                      </a:r>
                      <a:r>
                        <a:rPr lang="en-US" sz="1800" strike="noStrike" baseline="0" dirty="0"/>
                        <a:t> – </a:t>
                      </a:r>
                      <a:r>
                        <a:rPr lang="en-US" sz="1800" b="1" i="1" strike="noStrike" baseline="0" dirty="0">
                          <a:solidFill>
                            <a:schemeClr val="accent6">
                              <a:lumMod val="75000"/>
                            </a:schemeClr>
                          </a:solidFill>
                        </a:rPr>
                        <a:t>COMPLETE</a:t>
                      </a:r>
                    </a:p>
                  </a:txBody>
                  <a:tcPr/>
                </a:tc>
                <a:tc>
                  <a:txBody>
                    <a:bodyPr/>
                    <a:lstStyle/>
                    <a:p>
                      <a:pPr marL="285750" indent="-285750">
                        <a:buFont typeface="Wingdings" panose="05000000000000000000" pitchFamily="2" charset="2"/>
                        <a:buChar char="Ø"/>
                      </a:pPr>
                      <a:r>
                        <a:rPr lang="en-US" sz="1800" strike="sngStrike" baseline="0" dirty="0"/>
                        <a:t>Began a replacement project for the many picnic tables</a:t>
                      </a:r>
                      <a:r>
                        <a:rPr lang="en-US" sz="1800" strike="noStrike" baseline="0" dirty="0"/>
                        <a:t> – </a:t>
                      </a:r>
                      <a:r>
                        <a:rPr lang="en-US" sz="1800" b="1" i="1" strike="noStrike" baseline="0" dirty="0">
                          <a:solidFill>
                            <a:schemeClr val="accent6">
                              <a:lumMod val="75000"/>
                            </a:schemeClr>
                          </a:solidFill>
                        </a:rPr>
                        <a:t>COMPLETE</a:t>
                      </a:r>
                      <a:r>
                        <a:rPr lang="en-US" sz="1800" strike="noStrike" baseline="0" dirty="0">
                          <a:solidFill>
                            <a:schemeClr val="accent6">
                              <a:lumMod val="75000"/>
                            </a:schemeClr>
                          </a:solidFill>
                        </a:rPr>
                        <a:t>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800" b="1" i="1" dirty="0">
                        <a:solidFill>
                          <a:schemeClr val="accent6">
                            <a:lumMod val="75000"/>
                          </a:schemeClr>
                        </a:solidFill>
                      </a:endParaRPr>
                    </a:p>
                  </a:txBody>
                  <a:tcPr/>
                </a:tc>
                <a:extLst>
                  <a:ext uri="{0D108BD9-81ED-4DB2-BD59-A6C34878D82A}">
                    <a16:rowId xmlns:a16="http://schemas.microsoft.com/office/drawing/2014/main" val="416698482"/>
                  </a:ext>
                </a:extLst>
              </a:tr>
            </a:tbl>
          </a:graphicData>
        </a:graphic>
      </p:graphicFrame>
      <p:sp>
        <p:nvSpPr>
          <p:cNvPr id="12" name="Date Placeholder 11">
            <a:extLst>
              <a:ext uri="{FF2B5EF4-FFF2-40B4-BE49-F238E27FC236}">
                <a16:creationId xmlns:a16="http://schemas.microsoft.com/office/drawing/2014/main" id="{B02D3955-8455-4AB0-A6A8-1039D98942A8}"/>
              </a:ext>
            </a:extLst>
          </p:cNvPr>
          <p:cNvSpPr>
            <a:spLocks noGrp="1"/>
          </p:cNvSpPr>
          <p:nvPr>
            <p:ph type="dt" sz="half" idx="10"/>
          </p:nvPr>
        </p:nvSpPr>
        <p:spPr/>
        <p:txBody>
          <a:bodyPr/>
          <a:lstStyle/>
          <a:p>
            <a:r>
              <a:rPr lang="en-US" dirty="0">
                <a:solidFill>
                  <a:schemeClr val="tx1"/>
                </a:solidFill>
              </a:rPr>
              <a:t>10/16/2021</a:t>
            </a:r>
          </a:p>
        </p:txBody>
      </p:sp>
      <p:sp>
        <p:nvSpPr>
          <p:cNvPr id="13" name="Slide Number Placeholder 12">
            <a:extLst>
              <a:ext uri="{FF2B5EF4-FFF2-40B4-BE49-F238E27FC236}">
                <a16:creationId xmlns:a16="http://schemas.microsoft.com/office/drawing/2014/main" id="{94555550-AD8B-4267-ABB0-E53D72B459AA}"/>
              </a:ext>
            </a:extLst>
          </p:cNvPr>
          <p:cNvSpPr>
            <a:spLocks noGrp="1"/>
          </p:cNvSpPr>
          <p:nvPr>
            <p:ph type="sldNum" sz="quarter" idx="12"/>
          </p:nvPr>
        </p:nvSpPr>
        <p:spPr/>
        <p:txBody>
          <a:bodyPr/>
          <a:lstStyle/>
          <a:p>
            <a:r>
              <a:rPr lang="en-US" dirty="0">
                <a:solidFill>
                  <a:schemeClr val="tx1"/>
                </a:solidFill>
              </a:rPr>
              <a:t>8</a:t>
            </a:r>
          </a:p>
        </p:txBody>
      </p:sp>
      <p:sp>
        <p:nvSpPr>
          <p:cNvPr id="7" name="Footer Placeholder 6">
            <a:extLst>
              <a:ext uri="{FF2B5EF4-FFF2-40B4-BE49-F238E27FC236}">
                <a16:creationId xmlns:a16="http://schemas.microsoft.com/office/drawing/2014/main" id="{F84219E7-0F8F-47A5-A803-BFF46F068D90}"/>
              </a:ext>
            </a:extLst>
          </p:cNvPr>
          <p:cNvSpPr>
            <a:spLocks noGrp="1"/>
          </p:cNvSpPr>
          <p:nvPr>
            <p:ph type="ftr" sz="quarter" idx="11"/>
          </p:nvPr>
        </p:nvSpPr>
        <p:spPr/>
        <p:txBody>
          <a:bodyPr/>
          <a:lstStyle/>
          <a:p>
            <a:r>
              <a:rPr lang="en-US" b="0" i="0" dirty="0">
                <a:solidFill>
                  <a:schemeClr val="tx1"/>
                </a:solidFill>
                <a:effectLst/>
                <a:latin typeface="Calibri" panose="020F0502020204030204" pitchFamily="34" charset="0"/>
              </a:rPr>
              <a:t>Quantico Shooting Club</a:t>
            </a:r>
            <a:endParaRPr lang="en-US" dirty="0">
              <a:solidFill>
                <a:schemeClr val="tx1"/>
              </a:solidFill>
            </a:endParaRPr>
          </a:p>
        </p:txBody>
      </p:sp>
      <p:sp>
        <p:nvSpPr>
          <p:cNvPr id="14" name="TextBox 13">
            <a:extLst>
              <a:ext uri="{FF2B5EF4-FFF2-40B4-BE49-F238E27FC236}">
                <a16:creationId xmlns:a16="http://schemas.microsoft.com/office/drawing/2014/main" id="{BBE31D20-B162-4060-B143-1D3599A5DF36}"/>
              </a:ext>
            </a:extLst>
          </p:cNvPr>
          <p:cNvSpPr txBox="1"/>
          <p:nvPr/>
        </p:nvSpPr>
        <p:spPr>
          <a:xfrm>
            <a:off x="292746" y="3670460"/>
            <a:ext cx="11602788" cy="369332"/>
          </a:xfrm>
          <a:prstGeom prst="rect">
            <a:avLst/>
          </a:prstGeom>
          <a:noFill/>
        </p:spPr>
        <p:txBody>
          <a:bodyPr wrap="square">
            <a:spAutoFit/>
          </a:bodyPr>
          <a:lstStyle/>
          <a:p>
            <a:pPr marL="342900" indent="-342900" algn="l">
              <a:lnSpc>
                <a:spcPct val="100000"/>
              </a:lnSpc>
              <a:spcBef>
                <a:spcPts val="600"/>
              </a:spcBef>
              <a:spcAft>
                <a:spcPts val="600"/>
              </a:spcAft>
              <a:buFont typeface="Wingdings" panose="05000000000000000000" pitchFamily="2" charset="2"/>
              <a:buChar char="Ø"/>
            </a:pPr>
            <a:r>
              <a:rPr lang="en-US" dirty="0"/>
              <a:t>The Audit Committee positions have been filled and they will begin the process in July – </a:t>
            </a:r>
            <a:r>
              <a:rPr lang="en-US" dirty="0">
                <a:highlight>
                  <a:srgbClr val="FFFF00"/>
                </a:highlight>
              </a:rPr>
              <a:t>Audit nearly completed</a:t>
            </a:r>
          </a:p>
        </p:txBody>
      </p:sp>
      <p:pic>
        <p:nvPicPr>
          <p:cNvPr id="15" name="Picture 14">
            <a:extLst>
              <a:ext uri="{FF2B5EF4-FFF2-40B4-BE49-F238E27FC236}">
                <a16:creationId xmlns:a16="http://schemas.microsoft.com/office/drawing/2014/main" id="{3748D5F1-71F7-4778-94E9-AE496D60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2" y="136525"/>
            <a:ext cx="1537009" cy="800890"/>
          </a:xfrm>
          <a:prstGeom prst="rect">
            <a:avLst/>
          </a:prstGeom>
        </p:spPr>
      </p:pic>
    </p:spTree>
    <p:extLst>
      <p:ext uri="{BB962C8B-B14F-4D97-AF65-F5344CB8AC3E}">
        <p14:creationId xmlns:p14="http://schemas.microsoft.com/office/powerpoint/2010/main" val="2510574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5add184-1107-4cbe-b101-46ff8794bd5f">
      <UserInfo>
        <DisplayName>Mark Drinkwater</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D6109297944A43815ABC2B8E78714D" ma:contentTypeVersion="10" ma:contentTypeDescription="Create a new document." ma:contentTypeScope="" ma:versionID="2c852495a7b4be8433505797cb650382">
  <xsd:schema xmlns:xsd="http://www.w3.org/2001/XMLSchema" xmlns:xs="http://www.w3.org/2001/XMLSchema" xmlns:p="http://schemas.microsoft.com/office/2006/metadata/properties" xmlns:ns2="e31929c3-9cea-4506-b56c-a674aae8ea1d" xmlns:ns3="45add184-1107-4cbe-b101-46ff8794bd5f" targetNamespace="http://schemas.microsoft.com/office/2006/metadata/properties" ma:root="true" ma:fieldsID="4b1a19ff64f4f43100adb35a0a8a446d" ns2:_="" ns3:_="">
    <xsd:import namespace="e31929c3-9cea-4506-b56c-a674aae8ea1d"/>
    <xsd:import namespace="45add184-1107-4cbe-b101-46ff8794bd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929c3-9cea-4506-b56c-a674aae8e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add184-1107-4cbe-b101-46ff8794bd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90C260-3266-4BD4-A0BF-08515361A33B}">
  <ds:schemaRefs>
    <ds:schemaRef ds:uri="http://schemas.microsoft.com/sharepoint/v3/contenttype/forms"/>
  </ds:schemaRefs>
</ds:datastoreItem>
</file>

<file path=customXml/itemProps2.xml><?xml version="1.0" encoding="utf-8"?>
<ds:datastoreItem xmlns:ds="http://schemas.openxmlformats.org/officeDocument/2006/customXml" ds:itemID="{B8D475B5-5657-45AB-9C28-4CBC87387EC6}">
  <ds:schemaRefs>
    <ds:schemaRef ds:uri="http://purl.org/dc/elements/1.1/"/>
    <ds:schemaRef ds:uri="http://schemas.microsoft.com/office/2006/metadata/properties"/>
    <ds:schemaRef ds:uri="http://schemas.microsoft.com/office/infopath/2007/PartnerControls"/>
    <ds:schemaRef ds:uri="e31929c3-9cea-4506-b56c-a674aae8ea1d"/>
    <ds:schemaRef ds:uri="http://schemas.microsoft.com/office/2006/documentManagement/types"/>
    <ds:schemaRef ds:uri="http://purl.org/dc/terms/"/>
    <ds:schemaRef ds:uri="http://purl.org/dc/dcmitype/"/>
    <ds:schemaRef ds:uri="http://schemas.openxmlformats.org/package/2006/metadata/core-properties"/>
    <ds:schemaRef ds:uri="45add184-1107-4cbe-b101-46ff8794bd5f"/>
    <ds:schemaRef ds:uri="http://www.w3.org/XML/1998/namespace"/>
  </ds:schemaRefs>
</ds:datastoreItem>
</file>

<file path=customXml/itemProps3.xml><?xml version="1.0" encoding="utf-8"?>
<ds:datastoreItem xmlns:ds="http://schemas.openxmlformats.org/officeDocument/2006/customXml" ds:itemID="{67022899-B518-4147-A55F-361EDEDE7B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1929c3-9cea-4506-b56c-a674aae8ea1d"/>
    <ds:schemaRef ds:uri="45add184-1107-4cbe-b101-46ff8794bd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7190</TotalTime>
  <Words>3182</Words>
  <Application>Microsoft Office PowerPoint</Application>
  <PresentationFormat>Widescreen</PresentationFormat>
  <Paragraphs>478</Paragraphs>
  <Slides>30</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Calibri Light</vt:lpstr>
      <vt:lpstr>Wingdings</vt:lpstr>
      <vt:lpstr>Office Theme</vt:lpstr>
      <vt:lpstr>Worksheet</vt:lpstr>
      <vt:lpstr>Quantico Shooting Club 3rd Quarter 2021 Member Meeting</vt:lpstr>
      <vt:lpstr>QSC 3rd Quarter Member Meeting Agenda – Oct 16, 2021</vt:lpstr>
      <vt:lpstr>Special Presentation</vt:lpstr>
      <vt:lpstr>Old Business – Secretary</vt:lpstr>
      <vt:lpstr>Old Business – Ongoing Activities</vt:lpstr>
      <vt:lpstr>Old Business – International Bunker</vt:lpstr>
      <vt:lpstr>Old Business – Skeet House 4</vt:lpstr>
      <vt:lpstr>Old Business – Operations &amp; Board Activities</vt:lpstr>
      <vt:lpstr>Old Business – Operations &amp; Board Activities</vt:lpstr>
      <vt:lpstr>Old Business</vt:lpstr>
      <vt:lpstr>New Business – Board Activities</vt:lpstr>
      <vt:lpstr>New Business – Board Projects</vt:lpstr>
      <vt:lpstr>New Business – Board Projects</vt:lpstr>
      <vt:lpstr>New Business – Board Projects</vt:lpstr>
      <vt:lpstr>New Business – Board Projects</vt:lpstr>
      <vt:lpstr>QSC Facility Maintenance Plan</vt:lpstr>
      <vt:lpstr>New Business – Operations Report</vt:lpstr>
      <vt:lpstr>New Business – Operations Report</vt:lpstr>
      <vt:lpstr>New Business – Treasurer's Report </vt:lpstr>
      <vt:lpstr>New Business – Treasurer's Report </vt:lpstr>
      <vt:lpstr>QSC Treasurer’s Report - Items For Sale</vt:lpstr>
      <vt:lpstr>New Business – Secretary’s Report </vt:lpstr>
      <vt:lpstr>New Business – RSO Report</vt:lpstr>
      <vt:lpstr>New Business – RSO Report</vt:lpstr>
      <vt:lpstr>New Business – Match Report</vt:lpstr>
      <vt:lpstr>New Business – Match Report</vt:lpstr>
      <vt:lpstr>New Business – Match Director Comments</vt:lpstr>
      <vt:lpstr>New Business – Member Discussions</vt:lpstr>
      <vt:lpstr>FINAL DISCUSSIONS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Quantico Shooting Club Quarterly Member Meeting</dc:title>
  <dc:creator>John Monaccio</dc:creator>
  <cp:lastModifiedBy>Clinton Anderson</cp:lastModifiedBy>
  <cp:revision>776</cp:revision>
  <cp:lastPrinted>2021-10-18T01:08:16Z</cp:lastPrinted>
  <dcterms:created xsi:type="dcterms:W3CDTF">2020-07-08T11:04:16Z</dcterms:created>
  <dcterms:modified xsi:type="dcterms:W3CDTF">2021-10-18T12:10:55Z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0x010100AFD6109297944A43815ABC2B8E78714D</vt:lpwstr>
  </property>
</Properties>
</file>